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3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88"/>
  </p:notesMasterIdLst>
  <p:handoutMasterIdLst>
    <p:handoutMasterId r:id="rId89"/>
  </p:handoutMasterIdLst>
  <p:sldIdLst>
    <p:sldId id="402" r:id="rId3"/>
    <p:sldId id="1498" r:id="rId4"/>
    <p:sldId id="1328" r:id="rId5"/>
    <p:sldId id="1459" r:id="rId6"/>
    <p:sldId id="1310" r:id="rId7"/>
    <p:sldId id="1367" r:id="rId8"/>
    <p:sldId id="1329" r:id="rId9"/>
    <p:sldId id="1335" r:id="rId10"/>
    <p:sldId id="1337" r:id="rId11"/>
    <p:sldId id="1338" r:id="rId12"/>
    <p:sldId id="1339" r:id="rId13"/>
    <p:sldId id="1368" r:id="rId14"/>
    <p:sldId id="1364" r:id="rId15"/>
    <p:sldId id="1352" r:id="rId16"/>
    <p:sldId id="1353" r:id="rId17"/>
    <p:sldId id="1356" r:id="rId18"/>
    <p:sldId id="1359" r:id="rId19"/>
    <p:sldId id="1366" r:id="rId20"/>
    <p:sldId id="1387" r:id="rId21"/>
    <p:sldId id="1386" r:id="rId22"/>
    <p:sldId id="1390" r:id="rId23"/>
    <p:sldId id="1391" r:id="rId24"/>
    <p:sldId id="1392" r:id="rId25"/>
    <p:sldId id="1393" r:id="rId26"/>
    <p:sldId id="1449" r:id="rId27"/>
    <p:sldId id="1450" r:id="rId28"/>
    <p:sldId id="1451" r:id="rId29"/>
    <p:sldId id="1460" r:id="rId30"/>
    <p:sldId id="1452" r:id="rId31"/>
    <p:sldId id="1453" r:id="rId32"/>
    <p:sldId id="1461" r:id="rId33"/>
    <p:sldId id="1454" r:id="rId34"/>
    <p:sldId id="1455" r:id="rId35"/>
    <p:sldId id="1456" r:id="rId36"/>
    <p:sldId id="1465" r:id="rId37"/>
    <p:sldId id="1457" r:id="rId38"/>
    <p:sldId id="1458" r:id="rId39"/>
    <p:sldId id="1466" r:id="rId40"/>
    <p:sldId id="1467" r:id="rId41"/>
    <p:sldId id="1437" r:id="rId42"/>
    <p:sldId id="1333" r:id="rId43"/>
    <p:sldId id="1499" r:id="rId44"/>
    <p:sldId id="1395" r:id="rId45"/>
    <p:sldId id="1370" r:id="rId46"/>
    <p:sldId id="1372" r:id="rId47"/>
    <p:sldId id="1376" r:id="rId48"/>
    <p:sldId id="1378" r:id="rId49"/>
    <p:sldId id="1380" r:id="rId50"/>
    <p:sldId id="1383" r:id="rId51"/>
    <p:sldId id="1384" r:id="rId52"/>
    <p:sldId id="1375" r:id="rId53"/>
    <p:sldId id="1385" r:id="rId54"/>
    <p:sldId id="1447" r:id="rId55"/>
    <p:sldId id="1394" r:id="rId56"/>
    <p:sldId id="1397" r:id="rId57"/>
    <p:sldId id="1446" r:id="rId58"/>
    <p:sldId id="1398" r:id="rId59"/>
    <p:sldId id="1399" r:id="rId60"/>
    <p:sldId id="1400" r:id="rId61"/>
    <p:sldId id="1402" r:id="rId62"/>
    <p:sldId id="1403" r:id="rId63"/>
    <p:sldId id="1405" r:id="rId64"/>
    <p:sldId id="1407" r:id="rId65"/>
    <p:sldId id="1409" r:id="rId66"/>
    <p:sldId id="1411" r:id="rId67"/>
    <p:sldId id="1439" r:id="rId68"/>
    <p:sldId id="1412" r:id="rId69"/>
    <p:sldId id="1438" r:id="rId70"/>
    <p:sldId id="1441" r:id="rId71"/>
    <p:sldId id="1448" r:id="rId72"/>
    <p:sldId id="1472" r:id="rId73"/>
    <p:sldId id="1476" r:id="rId74"/>
    <p:sldId id="1496" r:id="rId75"/>
    <p:sldId id="1444" r:id="rId76"/>
    <p:sldId id="1419" r:id="rId77"/>
    <p:sldId id="1422" r:id="rId78"/>
    <p:sldId id="1478" r:id="rId79"/>
    <p:sldId id="1487" r:id="rId80"/>
    <p:sldId id="1488" r:id="rId81"/>
    <p:sldId id="1485" r:id="rId82"/>
    <p:sldId id="1490" r:id="rId83"/>
    <p:sldId id="1494" r:id="rId84"/>
    <p:sldId id="1495" r:id="rId85"/>
    <p:sldId id="1360" r:id="rId86"/>
    <p:sldId id="1307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E2002"/>
    <a:srgbClr val="F20EF7"/>
    <a:srgbClr val="FB5705"/>
    <a:srgbClr val="548235"/>
    <a:srgbClr val="FFFFFF"/>
    <a:srgbClr val="F6B206"/>
    <a:srgbClr val="FFC000"/>
    <a:srgbClr val="0032F5"/>
    <a:srgbClr val="4D7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0" autoAdjust="0"/>
    <p:restoredTop sz="93480" autoAdjust="0"/>
  </p:normalViewPr>
  <p:slideViewPr>
    <p:cSldViewPr snapToGrid="0">
      <p:cViewPr varScale="1">
        <p:scale>
          <a:sx n="146" d="100"/>
          <a:sy n="146" d="100"/>
        </p:scale>
        <p:origin x="216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commentAuthors" Target="commentAuthor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45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03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5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1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99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5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65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3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5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497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25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634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25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04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932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139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4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236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89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741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447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87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094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98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967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727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644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698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703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11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895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35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11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39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105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020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096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66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123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75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994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88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394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8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55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839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946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095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36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0419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701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9543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5407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1097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169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5094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883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668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323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747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3959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4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69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6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66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28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42406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3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3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83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13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6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08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27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9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66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07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6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/85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/85</a:t>
            </a:r>
          </a:p>
        </p:txBody>
      </p:sp>
    </p:spTree>
    <p:extLst>
      <p:ext uri="{BB962C8B-B14F-4D97-AF65-F5344CB8AC3E}">
        <p14:creationId xmlns:p14="http://schemas.microsoft.com/office/powerpoint/2010/main" val="403625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70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10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770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7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80.png"/><Relationship Id="rId15" Type="http://schemas.openxmlformats.org/officeDocument/2006/relationships/image" Target="../media/image770.png"/><Relationship Id="rId4" Type="http://schemas.openxmlformats.org/officeDocument/2006/relationships/image" Target="../media/image76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3" Type="http://schemas.openxmlformats.org/officeDocument/2006/relationships/image" Target="../media/image14.png"/><Relationship Id="rId7" Type="http://schemas.openxmlformats.org/officeDocument/2006/relationships/image" Target="../media/image9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980.png"/><Relationship Id="rId5" Type="http://schemas.openxmlformats.org/officeDocument/2006/relationships/image" Target="../media/image79.png"/><Relationship Id="rId4" Type="http://schemas.openxmlformats.org/officeDocument/2006/relationships/image" Target="../media/image930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../media/image55.png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20.png"/><Relationship Id="rId7" Type="http://schemas.openxmlformats.org/officeDocument/2006/relationships/image" Target="../media/image139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34.png"/><Relationship Id="rId5" Type="http://schemas.openxmlformats.org/officeDocument/2006/relationships/image" Target="../media/image137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59.wmf"/><Relationship Id="rId26" Type="http://schemas.openxmlformats.org/officeDocument/2006/relationships/image" Target="../media/image63.wmf"/><Relationship Id="rId21" Type="http://schemas.openxmlformats.org/officeDocument/2006/relationships/oleObject" Target="../embeddings/oleObject10.bin"/><Relationship Id="rId34" Type="http://schemas.openxmlformats.org/officeDocument/2006/relationships/image" Target="NUL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8" Type="http://schemas.openxmlformats.org/officeDocument/2006/relationships/image" Target="NUL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62.wmf"/><Relationship Id="rId32" Type="http://schemas.openxmlformats.org/officeDocument/2006/relationships/image" Target="../media/image65.wmf"/><Relationship Id="rId37" Type="http://schemas.openxmlformats.org/officeDocument/2006/relationships/image" Target="NULL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64.wmf"/><Relationship Id="rId36" Type="http://schemas.openxmlformats.org/officeDocument/2006/relationships/image" Target="NULL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4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51.png"/><Relationship Id="rId35" Type="http://schemas.openxmlformats.org/officeDocument/2006/relationships/image" Target="NULL"/><Relationship Id="rId8" Type="http://schemas.openxmlformats.org/officeDocument/2006/relationships/image" Target="../media/image54.wmf"/><Relationship Id="rId3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../media/image5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1.png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51.png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6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7.xml"/><Relationship Id="rId20" Type="http://schemas.openxmlformats.org/officeDocument/2006/relationships/image" Target="../media/image51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17" Type="http://schemas.openxmlformats.org/officeDocument/2006/relationships/image" Target="../media/image51.png"/><Relationship Id="rId25" Type="http://schemas.openxmlformats.org/officeDocument/2006/relationships/image" Target="NULL"/><Relationship Id="rId2" Type="http://schemas.openxmlformats.org/officeDocument/2006/relationships/notesSlide" Target="../notesSlides/notesSlide28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17" Type="http://schemas.openxmlformats.org/officeDocument/2006/relationships/image" Target="../media/image51.png"/><Relationship Id="rId25" Type="http://schemas.openxmlformats.org/officeDocument/2006/relationships/image" Target="NULL"/><Relationship Id="rId2" Type="http://schemas.openxmlformats.org/officeDocument/2006/relationships/notesSlide" Target="../notesSlides/notesSlide29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0.xml"/><Relationship Id="rId20" Type="http://schemas.openxmlformats.org/officeDocument/2006/relationships/image" Target="../media/image51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1.xml"/><Relationship Id="rId20" Type="http://schemas.openxmlformats.org/officeDocument/2006/relationships/image" Target="../media/image51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1.png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NULL"/><Relationship Id="rId17" Type="http://schemas.openxmlformats.org/officeDocument/2006/relationships/image" Target="../media/image51.png"/><Relationship Id="rId25" Type="http://schemas.openxmlformats.org/officeDocument/2006/relationships/image" Target="NULL"/><Relationship Id="rId2" Type="http://schemas.openxmlformats.org/officeDocument/2006/relationships/notesSlide" Target="../notesSlides/notesSlide33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8.png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37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../media/image68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8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9" Type="http://schemas.openxmlformats.org/officeDocument/2006/relationships/image" Target="../media/image68.png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4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39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27" Type="http://schemas.openxmlformats.org/officeDocument/2006/relationships/image" Target="NUL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40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.png"/><Relationship Id="rId26" Type="http://schemas.openxmlformats.org/officeDocument/2006/relationships/image" Target="../media/image120.png"/><Relationship Id="rId21" Type="http://schemas.openxmlformats.org/officeDocument/2006/relationships/image" Target="../media/image28.png"/><Relationship Id="rId3" Type="http://schemas.openxmlformats.org/officeDocument/2006/relationships/image" Target="../media/image230.png"/><Relationship Id="rId17" Type="http://schemas.openxmlformats.org/officeDocument/2006/relationships/image" Target="../media/image24.png"/><Relationship Id="rId25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24" Type="http://schemas.openxmlformats.org/officeDocument/2006/relationships/image" Target="../media/image101.png"/><Relationship Id="rId32" Type="http://schemas.openxmlformats.org/officeDocument/2006/relationships/image" Target="../media/image18.png"/><Relationship Id="rId23" Type="http://schemas.openxmlformats.org/officeDocument/2006/relationships/image" Target="../media/image30.png"/><Relationship Id="rId5" Type="http://schemas.openxmlformats.org/officeDocument/2006/relationships/image" Target="../media/image250.png"/><Relationship Id="rId28" Type="http://schemas.openxmlformats.org/officeDocument/2006/relationships/image" Target="../media/image141.png"/><Relationship Id="rId19" Type="http://schemas.openxmlformats.org/officeDocument/2006/relationships/image" Target="../media/image26.png"/><Relationship Id="rId31" Type="http://schemas.openxmlformats.org/officeDocument/2006/relationships/image" Target="../media/image17.png"/><Relationship Id="rId22" Type="http://schemas.openxmlformats.org/officeDocument/2006/relationships/image" Target="../media/image29.png"/><Relationship Id="rId4" Type="http://schemas.openxmlformats.org/officeDocument/2006/relationships/image" Target="../media/image240.png"/><Relationship Id="rId27" Type="http://schemas.openxmlformats.org/officeDocument/2006/relationships/image" Target="../media/image13.png"/><Relationship Id="rId30" Type="http://schemas.openxmlformats.org/officeDocument/2006/relationships/image" Target="../media/image16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" Type="http://schemas.openxmlformats.org/officeDocument/2006/relationships/notesSlide" Target="../notesSlides/notesSlide41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43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42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43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25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44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" Type="http://schemas.openxmlformats.org/officeDocument/2006/relationships/notesSlide" Target="../notesSlides/notesSlide45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43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25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46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7" Type="http://schemas.openxmlformats.org/officeDocument/2006/relationships/image" Target="NULL"/><Relationship Id="rId32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47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7" Type="http://schemas.openxmlformats.org/officeDocument/2006/relationships/image" Target="NULL"/><Relationship Id="rId22" Type="http://schemas.openxmlformats.org/officeDocument/2006/relationships/image" Target="NULL"/><Relationship Id="rId30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49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32" Type="http://schemas.openxmlformats.org/officeDocument/2006/relationships/image" Target="NULL"/><Relationship Id="rId28" Type="http://schemas.openxmlformats.org/officeDocument/2006/relationships/image" Target="NULL"/><Relationship Id="rId23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50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../media/image510.png"/><Relationship Id="rId2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0.png"/><Relationship Id="rId3" Type="http://schemas.openxmlformats.org/officeDocument/2006/relationships/image" Target="../media/image230.png"/><Relationship Id="rId7" Type="http://schemas.openxmlformats.org/officeDocument/2006/relationships/image" Target="../media/image101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11" Type="http://schemas.openxmlformats.org/officeDocument/2006/relationships/image" Target="../media/image141.png"/><Relationship Id="rId5" Type="http://schemas.openxmlformats.org/officeDocument/2006/relationships/image" Target="../media/image25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40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5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2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550.png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7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../media/image73.png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58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73.png"/><Relationship Id="rId22" Type="http://schemas.openxmlformats.org/officeDocument/2006/relationships/image" Target="NULL"/><Relationship Id="rId27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59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73.png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60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73.png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png"/><Relationship Id="rId21" Type="http://schemas.openxmlformats.org/officeDocument/2006/relationships/image" Target="../media/image73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61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30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2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3.png"/><Relationship Id="rId22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3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4.xm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6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532881" y="1367945"/>
            <a:ext cx="7659119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Backpropagation (</a:t>
            </a:r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역전파</a:t>
            </a:r>
            <a:r>
              <a:rPr lang="en-US" altLang="ko-KR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6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8923" y="1021767"/>
            <a:ext cx="10701177" cy="187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모험가 이야기</a:t>
            </a:r>
            <a:r>
              <a:rPr lang="en-US" altLang="ko-KR" dirty="0"/>
              <a:t>: </a:t>
            </a:r>
            <a:r>
              <a:rPr lang="ko-KR" altLang="en-US" sz="1600" dirty="0"/>
              <a:t>어떤 모험가는 여행을 하며 </a:t>
            </a:r>
            <a:r>
              <a:rPr lang="ko-KR" altLang="en-US" sz="1600" u="sng" dirty="0"/>
              <a:t>가장 깊고 낮은 골짜기</a:t>
            </a:r>
            <a:r>
              <a:rPr lang="ko-KR" altLang="en-US" sz="1600" dirty="0"/>
              <a:t>를 찾아가려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1: </a:t>
            </a:r>
            <a:r>
              <a:rPr lang="ko-KR" altLang="en-US" sz="1400" dirty="0">
                <a:solidFill>
                  <a:srgbClr val="0000FF"/>
                </a:solidFill>
              </a:rPr>
              <a:t>지도를 보지 않을 것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2: </a:t>
            </a:r>
            <a:r>
              <a:rPr lang="ko-KR" altLang="en-US" sz="1400" dirty="0">
                <a:solidFill>
                  <a:srgbClr val="0000FF"/>
                </a:solidFill>
              </a:rPr>
              <a:t>눈가리개를 쓰는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어떻게 모험가는 가장 깊고 낮을 골짜기를 찾아 갈 수 있을까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B8FFC-E485-47BC-92F9-475FA8E7B263}"/>
              </a:ext>
            </a:extLst>
          </p:cNvPr>
          <p:cNvSpPr txBox="1"/>
          <p:nvPr/>
        </p:nvSpPr>
        <p:spPr>
          <a:xfrm>
            <a:off x="3842709" y="3265368"/>
            <a:ext cx="1169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기울기를 활용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989359-2D76-415F-9A30-8A277223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03" y="2928942"/>
            <a:ext cx="409755" cy="4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CE10764-6F5B-4F18-866F-EB288451F5A6}"/>
              </a:ext>
            </a:extLst>
          </p:cNvPr>
          <p:cNvSpPr/>
          <p:nvPr/>
        </p:nvSpPr>
        <p:spPr>
          <a:xfrm>
            <a:off x="1943819" y="306899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FAE8B3-64FE-41C1-995A-D00E11E9AE5B}"/>
              </a:ext>
            </a:extLst>
          </p:cNvPr>
          <p:cNvSpPr/>
          <p:nvPr/>
        </p:nvSpPr>
        <p:spPr>
          <a:xfrm>
            <a:off x="7753027" y="6565805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6BBA723-D44C-4C20-AD61-CFACE035A407}"/>
              </a:ext>
            </a:extLst>
          </p:cNvPr>
          <p:cNvSpPr/>
          <p:nvPr/>
        </p:nvSpPr>
        <p:spPr>
          <a:xfrm>
            <a:off x="2895608" y="3207294"/>
            <a:ext cx="580095" cy="670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58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8923" y="1021767"/>
            <a:ext cx="10701177" cy="187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모험가 이야기</a:t>
            </a:r>
            <a:r>
              <a:rPr lang="en-US" altLang="ko-KR" dirty="0"/>
              <a:t>: </a:t>
            </a:r>
            <a:r>
              <a:rPr lang="ko-KR" altLang="en-US" sz="1600" dirty="0"/>
              <a:t>어떤 모험가는 여행을 하며 </a:t>
            </a:r>
            <a:r>
              <a:rPr lang="ko-KR" altLang="en-US" sz="1600" u="sng" dirty="0"/>
              <a:t>가장 깊고 낮은 골짜기</a:t>
            </a:r>
            <a:r>
              <a:rPr lang="ko-KR" altLang="en-US" sz="1600" dirty="0"/>
              <a:t>를 찾아가려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1: </a:t>
            </a:r>
            <a:r>
              <a:rPr lang="ko-KR" altLang="en-US" sz="1400" dirty="0">
                <a:solidFill>
                  <a:srgbClr val="0000FF"/>
                </a:solidFill>
              </a:rPr>
              <a:t>지도를 보지 않을 것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2: </a:t>
            </a:r>
            <a:r>
              <a:rPr lang="ko-KR" altLang="en-US" sz="1400" dirty="0">
                <a:solidFill>
                  <a:srgbClr val="0000FF"/>
                </a:solidFill>
              </a:rPr>
              <a:t>눈가리개를 쓰는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어떻게 모험가는 가장 깊고 낮을 골짜기를 찾아 갈 수 있을까</a:t>
            </a:r>
            <a:r>
              <a:rPr lang="en-US" altLang="ko-KR" sz="1400" b="1" dirty="0"/>
              <a:t>?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Optimization (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최적화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CE10764-6F5B-4F18-866F-EB288451F5A6}"/>
              </a:ext>
            </a:extLst>
          </p:cNvPr>
          <p:cNvSpPr/>
          <p:nvPr/>
        </p:nvSpPr>
        <p:spPr>
          <a:xfrm>
            <a:off x="1943819" y="306899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2F125A-217A-4A3B-8224-E6C3AB76BB71}"/>
              </a:ext>
            </a:extLst>
          </p:cNvPr>
          <p:cNvCxnSpPr>
            <a:cxnSpLocks/>
          </p:cNvCxnSpPr>
          <p:nvPr/>
        </p:nvCxnSpPr>
        <p:spPr>
          <a:xfrm flipH="1" flipV="1">
            <a:off x="2434087" y="3623001"/>
            <a:ext cx="1669089" cy="549918"/>
          </a:xfrm>
          <a:prstGeom prst="line">
            <a:avLst/>
          </a:prstGeom>
          <a:ln w="19050">
            <a:solidFill>
              <a:srgbClr val="FE2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7F10593-0D55-4331-9CE4-C96C67E3AE00}"/>
              </a:ext>
            </a:extLst>
          </p:cNvPr>
          <p:cNvSpPr/>
          <p:nvPr/>
        </p:nvSpPr>
        <p:spPr>
          <a:xfrm>
            <a:off x="7753027" y="6565805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EFC5C438-874E-41DF-BDA0-F2E9B429366C}"/>
              </a:ext>
            </a:extLst>
          </p:cNvPr>
          <p:cNvSpPr/>
          <p:nvPr/>
        </p:nvSpPr>
        <p:spPr>
          <a:xfrm>
            <a:off x="2895608" y="3207294"/>
            <a:ext cx="580095" cy="67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B8F82A9-04C1-4E94-940A-9D6C6F6DF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03" y="2928942"/>
            <a:ext cx="409755" cy="4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694C620-7869-4507-A6B0-950F6E981A84}"/>
              </a:ext>
            </a:extLst>
          </p:cNvPr>
          <p:cNvSpPr/>
          <p:nvPr/>
        </p:nvSpPr>
        <p:spPr>
          <a:xfrm>
            <a:off x="3103254" y="3819864"/>
            <a:ext cx="115572" cy="11557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A9B20-3B62-416E-9B42-E3B810DDF34D}"/>
              </a:ext>
            </a:extLst>
          </p:cNvPr>
          <p:cNvSpPr txBox="1"/>
          <p:nvPr/>
        </p:nvSpPr>
        <p:spPr>
          <a:xfrm>
            <a:off x="3842709" y="3265368"/>
            <a:ext cx="1169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기울기를 활용</a:t>
            </a:r>
          </a:p>
        </p:txBody>
      </p:sp>
    </p:spTree>
    <p:extLst>
      <p:ext uri="{BB962C8B-B14F-4D97-AF65-F5344CB8AC3E}">
        <p14:creationId xmlns:p14="http://schemas.microsoft.com/office/powerpoint/2010/main" val="423389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2FF33-3D1C-4DC1-964B-451855854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7" y="1603401"/>
            <a:ext cx="4868266" cy="3651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62BEF-3D0C-45A2-8187-9F992834468B}"/>
              </a:ext>
            </a:extLst>
          </p:cNvPr>
          <p:cNvSpPr txBox="1"/>
          <p:nvPr/>
        </p:nvSpPr>
        <p:spPr>
          <a:xfrm>
            <a:off x="3086100" y="5296878"/>
            <a:ext cx="61521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이동거리에 사용할 값을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gradient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의 크기와 비례하는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factor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를 이용하면 현재 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MJXc-TeX-math-I"/>
              </a:rPr>
              <a:t>x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x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의 값이 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-apple-system"/>
              </a:rPr>
              <a:t>극소값에서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 멀 때는 많이 이동하고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-apple-system"/>
              </a:rPr>
              <a:t>극소값에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 가까워졌을 때는 조금씩 이동할 수 있게 된다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829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241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Derivative Review (</a:t>
            </a:r>
            <a:r>
              <a:rPr lang="ko-KR" altLang="en-US" sz="1600" b="1" dirty="0"/>
              <a:t>미분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편미분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체인룰</a:t>
            </a:r>
            <a:r>
              <a:rPr lang="en-US" altLang="ko-KR" sz="1600" b="1" dirty="0"/>
              <a:t>)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Concept 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: Gradient Descent(GD) Method (</a:t>
            </a:r>
            <a:r>
              <a:rPr lang="ko-KR" altLang="en-US" sz="1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경사하강법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29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64417" y="953390"/>
            <a:ext cx="10701177" cy="66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주어진 어떤 지점에서부터 오차가 더 작은 곳으로 이동하려는 방법</a:t>
            </a:r>
            <a:endParaRPr lang="en-US" altLang="ko-KR" sz="1400" dirty="0"/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022C7130-18E9-420E-9701-2C014C52C36A}"/>
              </a:ext>
            </a:extLst>
          </p:cNvPr>
          <p:cNvSpPr/>
          <p:nvPr/>
        </p:nvSpPr>
        <p:spPr>
          <a:xfrm>
            <a:off x="2645573" y="2631169"/>
            <a:ext cx="580095" cy="67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E05758-9CF9-4A54-88F2-565C6F855082}"/>
              </a:ext>
            </a:extLst>
          </p:cNvPr>
          <p:cNvSpPr/>
          <p:nvPr/>
        </p:nvSpPr>
        <p:spPr>
          <a:xfrm>
            <a:off x="3225668" y="2799899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B7F602-372B-45EF-8DF7-620D4D373C9D}"/>
              </a:ext>
            </a:extLst>
          </p:cNvPr>
          <p:cNvSpPr txBox="1"/>
          <p:nvPr/>
        </p:nvSpPr>
        <p:spPr>
          <a:xfrm>
            <a:off x="2685831" y="236301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C6686D29-D32E-4422-98C0-2D40DEEE0557}"/>
              </a:ext>
            </a:extLst>
          </p:cNvPr>
          <p:cNvSpPr/>
          <p:nvPr/>
        </p:nvSpPr>
        <p:spPr>
          <a:xfrm>
            <a:off x="1769420" y="247844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B33BB57-6741-4794-A6F8-9FDDF3AB0E63}"/>
              </a:ext>
            </a:extLst>
          </p:cNvPr>
          <p:cNvSpPr/>
          <p:nvPr/>
        </p:nvSpPr>
        <p:spPr>
          <a:xfrm>
            <a:off x="3927378" y="4667560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/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800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blipFill>
                <a:blip r:embed="rId4"/>
                <a:stretch>
                  <a:fillRect t="-10000" r="-270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23B1405-C584-4FAB-89D7-63E0024F4F50}"/>
              </a:ext>
            </a:extLst>
          </p:cNvPr>
          <p:cNvCxnSpPr/>
          <p:nvPr/>
        </p:nvCxnSpPr>
        <p:spPr>
          <a:xfrm>
            <a:off x="3210151" y="3301316"/>
            <a:ext cx="628650" cy="1200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CF7782-4AE5-4808-A203-CF7954B9FC9D}"/>
              </a:ext>
            </a:extLst>
          </p:cNvPr>
          <p:cNvCxnSpPr>
            <a:cxnSpLocks/>
          </p:cNvCxnSpPr>
          <p:nvPr/>
        </p:nvCxnSpPr>
        <p:spPr>
          <a:xfrm>
            <a:off x="990615" y="6273800"/>
            <a:ext cx="104520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/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1AE77-A384-4505-A045-37E687511B1A}"/>
                  </a:ext>
                </a:extLst>
              </p:cNvPr>
              <p:cNvSpPr txBox="1"/>
              <p:nvPr/>
            </p:nvSpPr>
            <p:spPr>
              <a:xfrm>
                <a:off x="3759605" y="6271644"/>
                <a:ext cx="487325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𝒔𝒖𝒃</m:t>
                          </m:r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𝒐𝒑𝒕𝒊𝒎𝒂𝒍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1AE77-A384-4505-A045-37E687511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605" y="6271644"/>
                <a:ext cx="487325" cy="379784"/>
              </a:xfrm>
              <a:prstGeom prst="rect">
                <a:avLst/>
              </a:prstGeom>
              <a:blipFill>
                <a:blip r:embed="rId6"/>
                <a:stretch>
                  <a:fillRect r="-19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7473224-12E8-4167-8D00-F97264AC74F7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003267" y="4843355"/>
            <a:ext cx="1" cy="142828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B1255B9-80CE-4FF6-A52E-C81534D66925}"/>
              </a:ext>
            </a:extLst>
          </p:cNvPr>
          <p:cNvSpPr txBox="1"/>
          <p:nvPr/>
        </p:nvSpPr>
        <p:spPr>
          <a:xfrm>
            <a:off x="4047717" y="3024627"/>
            <a:ext cx="3337240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현재 위치한 곳에서 낮은 곳으로 이동하려면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65124-019D-45DC-A944-0DDA9A4CF250}"/>
                  </a:ext>
                </a:extLst>
              </p:cNvPr>
              <p:cNvSpPr txBox="1"/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65124-019D-45DC-A944-0DDA9A4CF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6C277D-91AB-4A26-9E46-040B63BDE6A0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973395" y="3376136"/>
            <a:ext cx="2640" cy="291835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E6932F0-AE30-48AC-BCFD-4EC9F52EBF1B}"/>
              </a:ext>
            </a:extLst>
          </p:cNvPr>
          <p:cNvSpPr/>
          <p:nvPr/>
        </p:nvSpPr>
        <p:spPr>
          <a:xfrm>
            <a:off x="2900145" y="3224356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2FBEC7-733D-4FEA-9B4B-F845D334A56D}"/>
              </a:ext>
            </a:extLst>
          </p:cNvPr>
          <p:cNvCxnSpPr>
            <a:cxnSpLocks/>
          </p:cNvCxnSpPr>
          <p:nvPr/>
        </p:nvCxnSpPr>
        <p:spPr>
          <a:xfrm>
            <a:off x="1979295" y="3145248"/>
            <a:ext cx="1918210" cy="291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E1F65B-1EC8-4A9E-8A42-5E2F451C89C9}"/>
                  </a:ext>
                </a:extLst>
              </p:cNvPr>
              <p:cNvSpPr txBox="1"/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</a:rPr>
                  <a:t> 접선의 기울기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E1F65B-1EC8-4A9E-8A42-5E2F451C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blipFill>
                <a:blip r:embed="rId8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44037461-4E53-48F4-8E17-1BE7A36D3B94}"/>
              </a:ext>
            </a:extLst>
          </p:cNvPr>
          <p:cNvSpPr/>
          <p:nvPr/>
        </p:nvSpPr>
        <p:spPr>
          <a:xfrm>
            <a:off x="7606749" y="5985946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19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64417" y="953390"/>
            <a:ext cx="10701177" cy="66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주어진 어떤 지점에서부터 오차가 더 작은 곳으로 이동하려는 방법</a:t>
            </a:r>
            <a:endParaRPr lang="en-US" altLang="ko-KR" sz="1600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C6686D29-D32E-4422-98C0-2D40DEEE0557}"/>
              </a:ext>
            </a:extLst>
          </p:cNvPr>
          <p:cNvSpPr/>
          <p:nvPr/>
        </p:nvSpPr>
        <p:spPr>
          <a:xfrm>
            <a:off x="1769420" y="247844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/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800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blipFill>
                <a:blip r:embed="rId3"/>
                <a:stretch>
                  <a:fillRect t="-10000" r="-270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CF7782-4AE5-4808-A203-CF7954B9FC9D}"/>
              </a:ext>
            </a:extLst>
          </p:cNvPr>
          <p:cNvCxnSpPr>
            <a:cxnSpLocks/>
          </p:cNvCxnSpPr>
          <p:nvPr/>
        </p:nvCxnSpPr>
        <p:spPr>
          <a:xfrm>
            <a:off x="990615" y="6273800"/>
            <a:ext cx="104520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/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B78A86D-5664-4EEA-93DF-AF7FCCACB5AB}"/>
              </a:ext>
            </a:extLst>
          </p:cNvPr>
          <p:cNvCxnSpPr>
            <a:cxnSpLocks/>
          </p:cNvCxnSpPr>
          <p:nvPr/>
        </p:nvCxnSpPr>
        <p:spPr>
          <a:xfrm>
            <a:off x="2954455" y="6051145"/>
            <a:ext cx="4492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9229B5-B3A8-40CB-B948-2FC822738CFB}"/>
              </a:ext>
            </a:extLst>
          </p:cNvPr>
          <p:cNvCxnSpPr>
            <a:cxnSpLocks/>
          </p:cNvCxnSpPr>
          <p:nvPr/>
        </p:nvCxnSpPr>
        <p:spPr>
          <a:xfrm>
            <a:off x="3432790" y="3971593"/>
            <a:ext cx="0" cy="229308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863DD9A-4F77-4B12-88D5-B7371BDE4DDB}"/>
              </a:ext>
            </a:extLst>
          </p:cNvPr>
          <p:cNvSpPr/>
          <p:nvPr/>
        </p:nvSpPr>
        <p:spPr>
          <a:xfrm>
            <a:off x="3372696" y="3956117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/>
              <p:nvPr/>
            </p:nvSpPr>
            <p:spPr>
              <a:xfrm>
                <a:off x="3655429" y="5140356"/>
                <a:ext cx="192008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429" y="5140356"/>
                <a:ext cx="1920081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5F79B5-17A5-4790-ACBB-6A91846D802C}"/>
                  </a:ext>
                </a:extLst>
              </p:cNvPr>
              <p:cNvSpPr txBox="1"/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5F79B5-17A5-4790-ACBB-6A91846D8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054100-166A-4E70-9A3B-26CBF86DDA85}"/>
                  </a:ext>
                </a:extLst>
              </p:cNvPr>
              <p:cNvSpPr txBox="1"/>
              <p:nvPr/>
            </p:nvSpPr>
            <p:spPr>
              <a:xfrm>
                <a:off x="4117350" y="2650551"/>
                <a:ext cx="3667081" cy="89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/>
                  <a:t>일정 부분 이동</a:t>
                </a:r>
                <a:endParaRPr lang="en-US" altLang="ko-KR" sz="1200" b="1" dirty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/>
                  <a:t>이전위치의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/>
                  <a:t>와 변화된 위치의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ko-KR" altLang="en-US" sz="1200" b="1" dirty="0"/>
                  <a:t>를 더하면 현재위치의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/>
                  <a:t>생성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054100-166A-4E70-9A3B-26CBF86D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50" y="2650551"/>
                <a:ext cx="3667081" cy="893706"/>
              </a:xfrm>
              <a:prstGeom prst="rect">
                <a:avLst/>
              </a:prstGeom>
              <a:blipFill>
                <a:blip r:embed="rId8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E275DD-B341-4B10-9A69-58B7A1B47B3D}"/>
                  </a:ext>
                </a:extLst>
              </p:cNvPr>
              <p:cNvSpPr txBox="1"/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E275DD-B341-4B10-9A69-58B7A1B47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4">
            <a:extLst>
              <a:ext uri="{FF2B5EF4-FFF2-40B4-BE49-F238E27FC236}">
                <a16:creationId xmlns:a16="http://schemas.microsoft.com/office/drawing/2014/main" id="{F5E407F8-CAD0-4130-9A1D-43511CB0F3BB}"/>
              </a:ext>
            </a:extLst>
          </p:cNvPr>
          <p:cNvSpPr/>
          <p:nvPr/>
        </p:nvSpPr>
        <p:spPr>
          <a:xfrm>
            <a:off x="2645573" y="2631169"/>
            <a:ext cx="580095" cy="6701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7D9ED09-BF8E-42F4-A306-1D92F1AA24B9}"/>
              </a:ext>
            </a:extLst>
          </p:cNvPr>
          <p:cNvSpPr/>
          <p:nvPr/>
        </p:nvSpPr>
        <p:spPr>
          <a:xfrm>
            <a:off x="3225668" y="2799899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94ED7-CC71-40DB-A038-7874330A4F9C}"/>
              </a:ext>
            </a:extLst>
          </p:cNvPr>
          <p:cNvSpPr txBox="1"/>
          <p:nvPr/>
        </p:nvSpPr>
        <p:spPr>
          <a:xfrm>
            <a:off x="2685831" y="236301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00062C-9B76-4E4E-A49F-8DC8AD1E069D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2973395" y="3376136"/>
            <a:ext cx="2640" cy="291835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9880AD4-0B8B-4456-B48F-24045766A5F1}"/>
              </a:ext>
            </a:extLst>
          </p:cNvPr>
          <p:cNvSpPr/>
          <p:nvPr/>
        </p:nvSpPr>
        <p:spPr>
          <a:xfrm>
            <a:off x="2900145" y="3224356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730069-727B-459F-BDA0-ED17BBC0E227}"/>
                  </a:ext>
                </a:extLst>
              </p:cNvPr>
              <p:cNvSpPr txBox="1"/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730069-727B-459F-BDA0-ED17BBC0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blipFill>
                <a:blip r:embed="rId12"/>
                <a:stretch>
                  <a:fillRect r="-2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84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64417" y="953390"/>
            <a:ext cx="10701177" cy="66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주어진 어떤 지점에서부터 오차가 더 작은 곳으로 이동하려는 방법</a:t>
            </a:r>
            <a:endParaRPr lang="en-US" altLang="ko-KR" sz="1600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C6686D29-D32E-4422-98C0-2D40DEEE0557}"/>
              </a:ext>
            </a:extLst>
          </p:cNvPr>
          <p:cNvSpPr/>
          <p:nvPr/>
        </p:nvSpPr>
        <p:spPr>
          <a:xfrm>
            <a:off x="1769420" y="247844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/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800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blipFill>
                <a:blip r:embed="rId3"/>
                <a:stretch>
                  <a:fillRect t="-10000" r="-270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CF7782-4AE5-4808-A203-CF7954B9FC9D}"/>
              </a:ext>
            </a:extLst>
          </p:cNvPr>
          <p:cNvCxnSpPr>
            <a:cxnSpLocks/>
          </p:cNvCxnSpPr>
          <p:nvPr/>
        </p:nvCxnSpPr>
        <p:spPr>
          <a:xfrm>
            <a:off x="990615" y="6273800"/>
            <a:ext cx="104520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/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B78A86D-5664-4EEA-93DF-AF7FCCACB5AB}"/>
              </a:ext>
            </a:extLst>
          </p:cNvPr>
          <p:cNvCxnSpPr>
            <a:cxnSpLocks/>
          </p:cNvCxnSpPr>
          <p:nvPr/>
        </p:nvCxnSpPr>
        <p:spPr>
          <a:xfrm>
            <a:off x="2954455" y="6051145"/>
            <a:ext cx="4492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9229B5-B3A8-40CB-B948-2FC822738CFB}"/>
              </a:ext>
            </a:extLst>
          </p:cNvPr>
          <p:cNvCxnSpPr>
            <a:cxnSpLocks/>
          </p:cNvCxnSpPr>
          <p:nvPr/>
        </p:nvCxnSpPr>
        <p:spPr>
          <a:xfrm>
            <a:off x="3432790" y="3971593"/>
            <a:ext cx="0" cy="229308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863DD9A-4F77-4B12-88D5-B7371BDE4DDB}"/>
              </a:ext>
            </a:extLst>
          </p:cNvPr>
          <p:cNvSpPr/>
          <p:nvPr/>
        </p:nvSpPr>
        <p:spPr>
          <a:xfrm>
            <a:off x="3372696" y="3956117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/>
              <p:nvPr/>
            </p:nvSpPr>
            <p:spPr>
              <a:xfrm>
                <a:off x="4181843" y="4732828"/>
                <a:ext cx="1926586" cy="34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43" y="4732828"/>
                <a:ext cx="1926586" cy="344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9082926C-510F-4008-98C0-284DBFC92885}"/>
              </a:ext>
            </a:extLst>
          </p:cNvPr>
          <p:cNvSpPr/>
          <p:nvPr/>
        </p:nvSpPr>
        <p:spPr>
          <a:xfrm>
            <a:off x="3927378" y="4667560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8C38249-C655-413B-8274-C8CC4DCF6B91}"/>
              </a:ext>
            </a:extLst>
          </p:cNvPr>
          <p:cNvCxnSpPr>
            <a:cxnSpLocks/>
          </p:cNvCxnSpPr>
          <p:nvPr/>
        </p:nvCxnSpPr>
        <p:spPr>
          <a:xfrm flipH="1">
            <a:off x="3801887" y="4709439"/>
            <a:ext cx="10859" cy="157524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8E1C7BC-B0C1-4AEA-AF5E-6963FAD06C09}"/>
              </a:ext>
            </a:extLst>
          </p:cNvPr>
          <p:cNvCxnSpPr>
            <a:cxnSpLocks/>
          </p:cNvCxnSpPr>
          <p:nvPr/>
        </p:nvCxnSpPr>
        <p:spPr>
          <a:xfrm>
            <a:off x="3451840" y="6056613"/>
            <a:ext cx="3381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0950B2-34E5-43D3-B2AA-A83C82B66B27}"/>
                  </a:ext>
                </a:extLst>
              </p:cNvPr>
              <p:cNvSpPr txBox="1"/>
              <p:nvPr/>
            </p:nvSpPr>
            <p:spPr>
              <a:xfrm>
                <a:off x="3334348" y="5714357"/>
                <a:ext cx="487325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0950B2-34E5-43D3-B2AA-A83C82B6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48" y="5714357"/>
                <a:ext cx="487325" cy="312586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7BAC7CA2-BC5D-4E83-B473-74F019F0C1AA}"/>
              </a:ext>
            </a:extLst>
          </p:cNvPr>
          <p:cNvSpPr/>
          <p:nvPr/>
        </p:nvSpPr>
        <p:spPr>
          <a:xfrm>
            <a:off x="3743206" y="4604370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0711E1-56CB-419C-AD2F-C6527BA84F3B}"/>
                  </a:ext>
                </a:extLst>
              </p:cNvPr>
              <p:cNvSpPr txBox="1"/>
              <p:nvPr/>
            </p:nvSpPr>
            <p:spPr>
              <a:xfrm>
                <a:off x="4181842" y="5102160"/>
                <a:ext cx="2368288" cy="34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0711E1-56CB-419C-AD2F-C6527BA8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42" y="5102160"/>
                <a:ext cx="2368288" cy="3441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BF9A27-3272-4291-BC1F-379528A46CE8}"/>
                  </a:ext>
                </a:extLst>
              </p:cNvPr>
              <p:cNvSpPr txBox="1"/>
              <p:nvPr/>
            </p:nvSpPr>
            <p:spPr>
              <a:xfrm>
                <a:off x="4469592" y="2576329"/>
                <a:ext cx="3667081" cy="8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/>
                  <a:t>낮은 곳으로 조금씩 이동</a:t>
                </a:r>
                <a:endParaRPr lang="en-US" altLang="ko-KR" sz="1200" b="1" dirty="0"/>
              </a:p>
              <a:p>
                <a:pPr marL="228600" indent="-2286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1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 err="1"/>
                  <a:t>는</a:t>
                </a:r>
                <a:r>
                  <a:rPr lang="ko-KR" altLang="en-US" sz="1200" b="1" dirty="0"/>
                  <a:t> 계속 변경</a:t>
                </a:r>
                <a:endParaRPr lang="en-US" altLang="ko-KR" sz="1200" b="1" dirty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/>
                  <a:t>최소 지점까지 이동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BF9A27-3272-4291-BC1F-379528A4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592" y="2576329"/>
                <a:ext cx="3667081" cy="888833"/>
              </a:xfrm>
              <a:prstGeom prst="rect">
                <a:avLst/>
              </a:prstGeom>
              <a:blipFill>
                <a:blip r:embed="rId8"/>
                <a:stretch>
                  <a:fillRect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C9E12B-0CBC-404B-AAEE-888589ED69B3}"/>
                  </a:ext>
                </a:extLst>
              </p:cNvPr>
              <p:cNvSpPr txBox="1"/>
              <p:nvPr/>
            </p:nvSpPr>
            <p:spPr>
              <a:xfrm>
                <a:off x="4127718" y="5675594"/>
                <a:ext cx="2368288" cy="34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C9E12B-0CBC-404B-AAEE-888589ED6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18" y="5675594"/>
                <a:ext cx="2368288" cy="3441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369BE-A7DF-49FB-9EDF-13087FED494A}"/>
                  </a:ext>
                </a:extLst>
              </p:cNvPr>
              <p:cNvSpPr txBox="1"/>
              <p:nvPr/>
            </p:nvSpPr>
            <p:spPr>
              <a:xfrm>
                <a:off x="4965910" y="5355310"/>
                <a:ext cx="590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369BE-A7DF-49FB-9EDF-13087FED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10" y="5355310"/>
                <a:ext cx="5905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19BDBE-AA78-4099-BAC1-8F111A88EC14}"/>
                  </a:ext>
                </a:extLst>
              </p:cNvPr>
              <p:cNvSpPr txBox="1"/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19BDBE-AA78-4099-BAC1-8F111A88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blipFill>
                <a:blip r:embed="rId11"/>
                <a:stretch>
                  <a:fillRect r="-2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0E1DCE-31E8-41AB-A12F-EA2D3AD296F8}"/>
                  </a:ext>
                </a:extLst>
              </p:cNvPr>
              <p:cNvSpPr txBox="1"/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0E1DCE-31E8-41AB-A12F-EA2D3AD2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BC365A-4FEF-4105-B10D-1974D63A2CFE}"/>
                  </a:ext>
                </a:extLst>
              </p:cNvPr>
              <p:cNvSpPr txBox="1"/>
              <p:nvPr/>
            </p:nvSpPr>
            <p:spPr>
              <a:xfrm>
                <a:off x="3640393" y="6264674"/>
                <a:ext cx="48732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BC365A-4FEF-4105-B10D-1974D63A2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93" y="6264674"/>
                <a:ext cx="487325" cy="375552"/>
              </a:xfrm>
              <a:prstGeom prst="rect">
                <a:avLst/>
              </a:prstGeom>
              <a:blipFill>
                <a:blip r:embed="rId13"/>
                <a:stretch>
                  <a:fillRect r="-2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bject 4">
            <a:extLst>
              <a:ext uri="{FF2B5EF4-FFF2-40B4-BE49-F238E27FC236}">
                <a16:creationId xmlns:a16="http://schemas.microsoft.com/office/drawing/2014/main" id="{6C3A04A0-680E-4665-8CA3-EB8CA1AB77B5}"/>
              </a:ext>
            </a:extLst>
          </p:cNvPr>
          <p:cNvSpPr/>
          <p:nvPr/>
        </p:nvSpPr>
        <p:spPr>
          <a:xfrm>
            <a:off x="2645573" y="2631169"/>
            <a:ext cx="580095" cy="670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40C15C5-00CA-4C00-927F-9550880C7BF6}"/>
              </a:ext>
            </a:extLst>
          </p:cNvPr>
          <p:cNvSpPr/>
          <p:nvPr/>
        </p:nvSpPr>
        <p:spPr>
          <a:xfrm>
            <a:off x="3225668" y="2799899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C09EC5-D7FF-4EA6-9DE8-A991E4D4B333}"/>
              </a:ext>
            </a:extLst>
          </p:cNvPr>
          <p:cNvSpPr txBox="1"/>
          <p:nvPr/>
        </p:nvSpPr>
        <p:spPr>
          <a:xfrm>
            <a:off x="2685831" y="236301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9FD658-0821-4308-986C-593B42ADBD6C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2973395" y="3376136"/>
            <a:ext cx="2640" cy="291835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63AC905-C866-4C11-9D23-EE71E7FF77F3}"/>
              </a:ext>
            </a:extLst>
          </p:cNvPr>
          <p:cNvSpPr/>
          <p:nvPr/>
        </p:nvSpPr>
        <p:spPr>
          <a:xfrm>
            <a:off x="2900145" y="3224356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D99852-A1D8-49C8-8146-57BF5AE208BB}"/>
                  </a:ext>
                </a:extLst>
              </p:cNvPr>
              <p:cNvSpPr txBox="1"/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D99852-A1D8-49C8-8146-57BF5AE20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2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3A2990-662B-4E70-880D-7BE820D22C64}"/>
              </a:ext>
            </a:extLst>
          </p:cNvPr>
          <p:cNvCxnSpPr>
            <a:cxnSpLocks/>
          </p:cNvCxnSpPr>
          <p:nvPr/>
        </p:nvCxnSpPr>
        <p:spPr>
          <a:xfrm>
            <a:off x="1979295" y="3145248"/>
            <a:ext cx="1918210" cy="291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64417" y="953390"/>
            <a:ext cx="10701177" cy="66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주어진 어떤 지점에서부터 오차가 더 작은 곳으로 이동하려는 방법</a:t>
            </a:r>
            <a:endParaRPr lang="en-US" altLang="ko-KR" sz="1600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C6686D29-D32E-4422-98C0-2D40DEEE0557}"/>
              </a:ext>
            </a:extLst>
          </p:cNvPr>
          <p:cNvSpPr/>
          <p:nvPr/>
        </p:nvSpPr>
        <p:spPr>
          <a:xfrm>
            <a:off x="1769420" y="247844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/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800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blipFill>
                <a:blip r:embed="rId3"/>
                <a:stretch>
                  <a:fillRect t="-10000" r="-270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CF7782-4AE5-4808-A203-CF7954B9FC9D}"/>
              </a:ext>
            </a:extLst>
          </p:cNvPr>
          <p:cNvCxnSpPr>
            <a:cxnSpLocks/>
          </p:cNvCxnSpPr>
          <p:nvPr/>
        </p:nvCxnSpPr>
        <p:spPr>
          <a:xfrm>
            <a:off x="990615" y="6273800"/>
            <a:ext cx="104520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/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9229B5-B3A8-40CB-B948-2FC822738CFB}"/>
              </a:ext>
            </a:extLst>
          </p:cNvPr>
          <p:cNvCxnSpPr>
            <a:cxnSpLocks/>
          </p:cNvCxnSpPr>
          <p:nvPr/>
        </p:nvCxnSpPr>
        <p:spPr>
          <a:xfrm>
            <a:off x="3432790" y="3971593"/>
            <a:ext cx="0" cy="229308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CE412C-2703-4FE9-B47B-70F3AB23E9AA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2973395" y="3376136"/>
            <a:ext cx="2640" cy="291835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863DD9A-4F77-4B12-88D5-B7371BDE4DDB}"/>
              </a:ext>
            </a:extLst>
          </p:cNvPr>
          <p:cNvSpPr/>
          <p:nvPr/>
        </p:nvSpPr>
        <p:spPr>
          <a:xfrm>
            <a:off x="3372696" y="3956117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/>
              <p:nvPr/>
            </p:nvSpPr>
            <p:spPr>
              <a:xfrm>
                <a:off x="3368805" y="3518994"/>
                <a:ext cx="19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FEDF17-9A0D-4436-9FE6-6238ABFC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05" y="3518994"/>
                <a:ext cx="198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BF9A27-3272-4291-BC1F-379528A46CE8}"/>
                  </a:ext>
                </a:extLst>
              </p:cNvPr>
              <p:cNvSpPr txBox="1"/>
              <p:nvPr/>
            </p:nvSpPr>
            <p:spPr>
              <a:xfrm>
                <a:off x="4574098" y="1828600"/>
                <a:ext cx="6481996" cy="334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>
                    <a:solidFill>
                      <a:srgbClr val="0000FF"/>
                    </a:solidFill>
                  </a:rPr>
                  <a:t>하강법에서 접선의 기울기와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>
                    <a:solidFill>
                      <a:srgbClr val="0000FF"/>
                    </a:solidFill>
                  </a:rPr>
                  <a:t>는 항상 다른 부호를 가짐 </a:t>
                </a:r>
                <a:r>
                  <a:rPr lang="en-US" altLang="ko-KR" sz="1200" b="1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ko-KR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를 통해 방향을 결정</a:t>
                </a:r>
                <a:endParaRPr lang="en-US" altLang="ko-KR" sz="1200" b="1" dirty="0">
                  <a:solidFill>
                    <a:srgbClr val="0000FF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BF9A27-3272-4291-BC1F-379528A4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098" y="1828600"/>
                <a:ext cx="6481996" cy="334835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0030B8-06ED-4956-95B0-D5527EB67494}"/>
                  </a:ext>
                </a:extLst>
              </p:cNvPr>
              <p:cNvSpPr txBox="1"/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</a:rPr>
                  <a:t> 접선의 기울기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0030B8-06ED-4956-95B0-D5527EB6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blipFill>
                <a:blip r:embed="rId7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448A97-ED00-4904-BA50-F5838BF9EE95}"/>
                  </a:ext>
                </a:extLst>
              </p:cNvPr>
              <p:cNvSpPr txBox="1"/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448A97-ED00-4904-BA50-F5838BF9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02" y="6257272"/>
                <a:ext cx="487325" cy="375552"/>
              </a:xfrm>
              <a:prstGeom prst="rect">
                <a:avLst/>
              </a:prstGeom>
              <a:blipFill>
                <a:blip r:embed="rId12"/>
                <a:stretch>
                  <a:fillRect r="-2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64CC02-C726-495E-9C3C-D39B9A2DAE51}"/>
                  </a:ext>
                </a:extLst>
              </p:cNvPr>
              <p:cNvSpPr txBox="1"/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64CC02-C726-495E-9C3C-D39B9A2DA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4">
            <a:extLst>
              <a:ext uri="{FF2B5EF4-FFF2-40B4-BE49-F238E27FC236}">
                <a16:creationId xmlns:a16="http://schemas.microsoft.com/office/drawing/2014/main" id="{7AE9F3A6-23FF-4017-ABEF-7F5835723AD0}"/>
              </a:ext>
            </a:extLst>
          </p:cNvPr>
          <p:cNvSpPr/>
          <p:nvPr/>
        </p:nvSpPr>
        <p:spPr>
          <a:xfrm>
            <a:off x="2645573" y="2631169"/>
            <a:ext cx="580095" cy="670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A8398E4-2403-4881-A9F8-AF733DB59172}"/>
              </a:ext>
            </a:extLst>
          </p:cNvPr>
          <p:cNvSpPr/>
          <p:nvPr/>
        </p:nvSpPr>
        <p:spPr>
          <a:xfrm>
            <a:off x="3225668" y="2799899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A5B441-E805-4C84-956B-B7F7577CDCB8}"/>
              </a:ext>
            </a:extLst>
          </p:cNvPr>
          <p:cNvSpPr txBox="1"/>
          <p:nvPr/>
        </p:nvSpPr>
        <p:spPr>
          <a:xfrm>
            <a:off x="2685831" y="236301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815AE5-99D9-4F55-ADD2-CF1E5B941300}"/>
              </a:ext>
            </a:extLst>
          </p:cNvPr>
          <p:cNvSpPr/>
          <p:nvPr/>
        </p:nvSpPr>
        <p:spPr>
          <a:xfrm>
            <a:off x="2900145" y="3224356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64246C-7A65-475C-8BB4-46EDC86354DD}"/>
              </a:ext>
            </a:extLst>
          </p:cNvPr>
          <p:cNvCxnSpPr>
            <a:cxnSpLocks/>
          </p:cNvCxnSpPr>
          <p:nvPr/>
        </p:nvCxnSpPr>
        <p:spPr>
          <a:xfrm>
            <a:off x="2954455" y="6051145"/>
            <a:ext cx="4492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0625A3-83C4-4505-B2D3-D894771D1B81}"/>
                  </a:ext>
                </a:extLst>
              </p:cNvPr>
              <p:cNvSpPr txBox="1"/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0625A3-83C4-4505-B2D3-D894771D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49" y="5714357"/>
                <a:ext cx="48732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DDE88C6E-5DC1-4BED-B41A-3A55A24D1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9"/>
          <a:stretch/>
        </p:blipFill>
        <p:spPr bwMode="auto">
          <a:xfrm>
            <a:off x="9057046" y="4014927"/>
            <a:ext cx="3119376" cy="18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">
            <a:extLst>
              <a:ext uri="{FF2B5EF4-FFF2-40B4-BE49-F238E27FC236}">
                <a16:creationId xmlns:a16="http://schemas.microsoft.com/office/drawing/2014/main" id="{1B33DB4E-E350-40D2-8F53-ED4C44EB7EC5}"/>
              </a:ext>
            </a:extLst>
          </p:cNvPr>
          <p:cNvSpPr/>
          <p:nvPr/>
        </p:nvSpPr>
        <p:spPr>
          <a:xfrm>
            <a:off x="2645573" y="2631169"/>
            <a:ext cx="580095" cy="67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0259DD-C995-4B6D-A8E5-05338D6AE3FF}"/>
              </a:ext>
            </a:extLst>
          </p:cNvPr>
          <p:cNvCxnSpPr>
            <a:cxnSpLocks/>
          </p:cNvCxnSpPr>
          <p:nvPr/>
        </p:nvCxnSpPr>
        <p:spPr>
          <a:xfrm>
            <a:off x="1979295" y="3145248"/>
            <a:ext cx="1918210" cy="291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64417" y="953390"/>
            <a:ext cx="10701177" cy="66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주어진 어떤 지점에서부터 오차가 더 작은 곳으로 이동하려는 방법</a:t>
            </a:r>
            <a:endParaRPr lang="en-US" altLang="ko-KR" sz="1600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C6686D29-D32E-4422-98C0-2D40DEEE0557}"/>
              </a:ext>
            </a:extLst>
          </p:cNvPr>
          <p:cNvSpPr/>
          <p:nvPr/>
        </p:nvSpPr>
        <p:spPr>
          <a:xfrm>
            <a:off x="1769420" y="247844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/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800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607F8-CE81-44D4-9147-E30CC01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5" y="4558784"/>
                <a:ext cx="815975" cy="369332"/>
              </a:xfrm>
              <a:prstGeom prst="rect">
                <a:avLst/>
              </a:prstGeom>
              <a:blipFill>
                <a:blip r:embed="rId4"/>
                <a:stretch>
                  <a:fillRect t="-10000" r="-270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CF7782-4AE5-4808-A203-CF7954B9FC9D}"/>
              </a:ext>
            </a:extLst>
          </p:cNvPr>
          <p:cNvCxnSpPr>
            <a:cxnSpLocks/>
          </p:cNvCxnSpPr>
          <p:nvPr/>
        </p:nvCxnSpPr>
        <p:spPr>
          <a:xfrm>
            <a:off x="990615" y="6273800"/>
            <a:ext cx="104520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/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DFFC00-57F1-42C7-8B73-C39E0605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094" y="5904468"/>
                <a:ext cx="487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D3815AE5-99D9-4F55-ADD2-CF1E5B941300}"/>
              </a:ext>
            </a:extLst>
          </p:cNvPr>
          <p:cNvSpPr/>
          <p:nvPr/>
        </p:nvSpPr>
        <p:spPr>
          <a:xfrm>
            <a:off x="2900145" y="3224356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CE412C-2703-4FE9-B47B-70F3AB23E9AA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2973395" y="3376136"/>
            <a:ext cx="2640" cy="291835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98C6EB6-E809-40FE-8242-5DA434076E9C}"/>
              </a:ext>
            </a:extLst>
          </p:cNvPr>
          <p:cNvSpPr/>
          <p:nvPr/>
        </p:nvSpPr>
        <p:spPr>
          <a:xfrm rot="3924520">
            <a:off x="2788173" y="3721922"/>
            <a:ext cx="1452786" cy="124745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52BC8-8324-4BFD-ADFD-91648CDAB16B}"/>
              </a:ext>
            </a:extLst>
          </p:cNvPr>
          <p:cNvSpPr txBox="1"/>
          <p:nvPr/>
        </p:nvSpPr>
        <p:spPr>
          <a:xfrm>
            <a:off x="2685831" y="236301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0D96F0-1DCA-4735-A3D3-8B928CBF2C63}"/>
                  </a:ext>
                </a:extLst>
              </p:cNvPr>
              <p:cNvSpPr txBox="1"/>
              <p:nvPr/>
            </p:nvSpPr>
            <p:spPr>
              <a:xfrm>
                <a:off x="4574098" y="1828600"/>
                <a:ext cx="6211468" cy="611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하강법에서 접선의 기울기와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>
                    <a:solidFill>
                      <a:schemeClr val="tx1"/>
                    </a:solidFill>
                  </a:rPr>
                  <a:t>는 항상 다른 부호를 가짐 </a:t>
                </a:r>
                <a:r>
                  <a:rPr lang="en-US" altLang="ko-KR" sz="12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를 통해 방향을 결정</a:t>
                </a:r>
                <a:endParaRPr lang="en-US" altLang="ko-KR" sz="1200" b="1" dirty="0">
                  <a:solidFill>
                    <a:srgbClr val="0000FF"/>
                  </a:solidFill>
                  <a:sym typeface="Wingdings" panose="05000000000000000000" pitchFamily="2" charset="2"/>
                </a:endParaRP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1" dirty="0">
                    <a:solidFill>
                      <a:srgbClr val="0000FF"/>
                    </a:solidFill>
                  </a:rPr>
                  <a:t>하강법은 초기 위치에 따라 도착지점이 변경 </a:t>
                </a:r>
                <a:r>
                  <a:rPr lang="en-US" altLang="ko-KR" sz="1200" b="1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altLang="ko-KR" sz="1200" b="1" u="sng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Weight Initialization</a:t>
                </a:r>
                <a:endParaRPr lang="ko-KR" altLang="en-US" sz="1200" b="1" u="sng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0D96F0-1DCA-4735-A3D3-8B928CBF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098" y="1828600"/>
                <a:ext cx="6211468" cy="611834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4">
            <a:extLst>
              <a:ext uri="{FF2B5EF4-FFF2-40B4-BE49-F238E27FC236}">
                <a16:creationId xmlns:a16="http://schemas.microsoft.com/office/drawing/2014/main" id="{13221209-7301-4FEC-8725-1DDCD4C5DA6C}"/>
              </a:ext>
            </a:extLst>
          </p:cNvPr>
          <p:cNvSpPr/>
          <p:nvPr/>
        </p:nvSpPr>
        <p:spPr>
          <a:xfrm>
            <a:off x="5246408" y="3124531"/>
            <a:ext cx="580095" cy="67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64082-F875-48EF-A5D2-3B1CE45166A1}"/>
              </a:ext>
            </a:extLst>
          </p:cNvPr>
          <p:cNvSpPr txBox="1"/>
          <p:nvPr/>
        </p:nvSpPr>
        <p:spPr>
          <a:xfrm>
            <a:off x="5286666" y="2856372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Start</a:t>
            </a:r>
            <a:endParaRPr lang="ko-KR" altLang="en-US" sz="1200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08740B5-BBFD-4493-AFC5-35ABB203DCE2}"/>
              </a:ext>
            </a:extLst>
          </p:cNvPr>
          <p:cNvCxnSpPr>
            <a:cxnSpLocks/>
          </p:cNvCxnSpPr>
          <p:nvPr/>
        </p:nvCxnSpPr>
        <p:spPr>
          <a:xfrm>
            <a:off x="5524158" y="3794678"/>
            <a:ext cx="0" cy="250894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D01B77-AA0D-447E-ADED-2A968B50B7EA}"/>
                  </a:ext>
                </a:extLst>
              </p:cNvPr>
              <p:cNvSpPr txBox="1"/>
              <p:nvPr/>
            </p:nvSpPr>
            <p:spPr>
              <a:xfrm>
                <a:off x="5232445" y="6279302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D01B77-AA0D-447E-ADED-2A968B50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45" y="6279302"/>
                <a:ext cx="48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8F73C-3823-4D40-84F3-C04EC94EA1AE}"/>
              </a:ext>
            </a:extLst>
          </p:cNvPr>
          <p:cNvCxnSpPr>
            <a:cxnSpLocks/>
          </p:cNvCxnSpPr>
          <p:nvPr/>
        </p:nvCxnSpPr>
        <p:spPr>
          <a:xfrm>
            <a:off x="4649143" y="3631009"/>
            <a:ext cx="1774623" cy="269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D5B1728-3D7E-417D-8CA6-7D72C62FA8D6}"/>
              </a:ext>
            </a:extLst>
          </p:cNvPr>
          <p:cNvSpPr/>
          <p:nvPr/>
        </p:nvSpPr>
        <p:spPr>
          <a:xfrm>
            <a:off x="5444769" y="3670239"/>
            <a:ext cx="151780" cy="151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2C61BA-7911-4B84-A727-E0645F419836}"/>
              </a:ext>
            </a:extLst>
          </p:cNvPr>
          <p:cNvCxnSpPr>
            <a:cxnSpLocks/>
          </p:cNvCxnSpPr>
          <p:nvPr/>
        </p:nvCxnSpPr>
        <p:spPr>
          <a:xfrm>
            <a:off x="3983898" y="4764209"/>
            <a:ext cx="0" cy="15095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03DF03AC-E486-4B73-8A55-67A27E6E393D}"/>
              </a:ext>
            </a:extLst>
          </p:cNvPr>
          <p:cNvSpPr/>
          <p:nvPr/>
        </p:nvSpPr>
        <p:spPr>
          <a:xfrm>
            <a:off x="3908008" y="4686487"/>
            <a:ext cx="151780" cy="151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8348033-B65D-43F9-904C-3AFD703A5268}"/>
              </a:ext>
            </a:extLst>
          </p:cNvPr>
          <p:cNvCxnSpPr>
            <a:cxnSpLocks/>
          </p:cNvCxnSpPr>
          <p:nvPr/>
        </p:nvCxnSpPr>
        <p:spPr>
          <a:xfrm>
            <a:off x="7654097" y="6029937"/>
            <a:ext cx="0" cy="26455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D4EF71F-A5A2-4ED4-8FBA-2D11AFF81C01}"/>
              </a:ext>
            </a:extLst>
          </p:cNvPr>
          <p:cNvSpPr/>
          <p:nvPr/>
        </p:nvSpPr>
        <p:spPr>
          <a:xfrm>
            <a:off x="7578207" y="5954047"/>
            <a:ext cx="151780" cy="151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9C0FAF4-C33D-430E-A943-C7247F8C3A9D}"/>
              </a:ext>
            </a:extLst>
          </p:cNvPr>
          <p:cNvSpPr/>
          <p:nvPr/>
        </p:nvSpPr>
        <p:spPr>
          <a:xfrm rot="3265335">
            <a:off x="5275746" y="4646585"/>
            <a:ext cx="2680107" cy="116896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27A387-F6BB-48DE-ABB4-FA662D36F68B}"/>
              </a:ext>
            </a:extLst>
          </p:cNvPr>
          <p:cNvCxnSpPr>
            <a:cxnSpLocks/>
          </p:cNvCxnSpPr>
          <p:nvPr/>
        </p:nvCxnSpPr>
        <p:spPr>
          <a:xfrm>
            <a:off x="2973395" y="6183775"/>
            <a:ext cx="10105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E54E56D-A1EF-4CBF-81A7-5761AEDB8B2F}"/>
              </a:ext>
            </a:extLst>
          </p:cNvPr>
          <p:cNvCxnSpPr>
            <a:cxnSpLocks/>
          </p:cNvCxnSpPr>
          <p:nvPr/>
        </p:nvCxnSpPr>
        <p:spPr>
          <a:xfrm>
            <a:off x="5524158" y="6179446"/>
            <a:ext cx="21299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C6CCEC-5888-4D60-8A62-B742831A9CD7}"/>
                  </a:ext>
                </a:extLst>
              </p:cNvPr>
              <p:cNvSpPr txBox="1"/>
              <p:nvPr/>
            </p:nvSpPr>
            <p:spPr>
              <a:xfrm>
                <a:off x="7310006" y="6260252"/>
                <a:ext cx="1121671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𝒐𝒑𝒕𝒊𝒎𝒂𝒍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C6CCEC-5888-4D60-8A62-B742831A9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06" y="6260252"/>
                <a:ext cx="1121671" cy="3797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6A8B4E-55FD-4B23-9895-059A98D8DEEE}"/>
                  </a:ext>
                </a:extLst>
              </p:cNvPr>
              <p:cNvSpPr txBox="1"/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6A8B4E-55FD-4B23-9895-059A98D8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2" y="6270176"/>
                <a:ext cx="48732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278CB7-9237-4192-81E1-9EE8688831FB}"/>
                  </a:ext>
                </a:extLst>
              </p:cNvPr>
              <p:cNvSpPr txBox="1"/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</a:rPr>
                  <a:t> 접선의 기울기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278CB7-9237-4192-81E1-9EE86888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4" y="3304628"/>
                <a:ext cx="1983816" cy="307777"/>
              </a:xfrm>
              <a:prstGeom prst="rect">
                <a:avLst/>
              </a:prstGeom>
              <a:blipFill>
                <a:blip r:embed="rId13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496D78-6E33-405D-8650-A20B75B1E080}"/>
                  </a:ext>
                </a:extLst>
              </p:cNvPr>
              <p:cNvSpPr txBox="1"/>
              <p:nvPr/>
            </p:nvSpPr>
            <p:spPr>
              <a:xfrm>
                <a:off x="3759605" y="6271644"/>
                <a:ext cx="487325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𝒔𝒖𝒃</m:t>
                          </m:r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𝒐𝒑𝒕𝒊𝒎𝒂𝒍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496D78-6E33-405D-8650-A20B75B1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605" y="6271644"/>
                <a:ext cx="487325" cy="379784"/>
              </a:xfrm>
              <a:prstGeom prst="rect">
                <a:avLst/>
              </a:prstGeom>
              <a:blipFill>
                <a:blip r:embed="rId14"/>
                <a:stretch>
                  <a:fillRect r="-19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24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C82E6F-F024-4266-9F09-E6CBED02A17F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069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Backpropagation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98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Review: MLP by Linear Algebra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SLP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 MLP (One of the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Deep Neural Network: DNN)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      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행렬에 대한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Forward propagation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𝑹</m:t>
                          </m:r>
                        </m:e>
                        <m:sup>
                          <m:r>
                            <a:rPr kumimoji="0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q</a:t>
                </a:r>
                <a14:m>
                  <m:oMath xmlns:m="http://schemas.openxmlformats.org/officeDocument/2006/math"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∈</m:t>
                    </m:r>
                    <m:sSup>
                      <m:sSupPr>
                        <m:ctrlP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p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𝒏</m:t>
                        </m:r>
                      </m:sup>
                    </m:sSup>
                  </m:oMath>
                </a14:m>
                <a:endParaRPr kumimoji="0" lang="ko-KR" alt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𝑾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p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𝒏</m:t>
                        </m:r>
                      </m:sup>
                    </m:sSup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0" lang="en-US" altLang="ko-K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p>
                      <m:r>
                        <a:rPr kumimoji="0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𝑹</m:t>
                          </m:r>
                        </m:e>
                        <m:sup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</m:sSup>
                      <m:r>
                        <a:rPr kumimoji="0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𝑚</m:t>
                                    </m:r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ko-KR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p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</m:sup>
                    </m:sSup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𝒒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ko-KR" alt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𝝈</m:t>
                        </m:r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𝑻</m:t>
                        </m:r>
                      </m:sup>
                    </m:sSup>
                    <m:r>
                      <a:rPr kumimoji="0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𝒃</m:t>
                    </m:r>
                    <m:r>
                      <a:rPr kumimoji="0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)=</m:t>
                    </m:r>
                    <m:r>
                      <a:rPr kumimoji="0" lang="ko-KR" alt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𝑚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𝑚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0" lang="en-US" altLang="ko-KR" sz="16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ko-K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en-US" altLang="ko-KR" sz="1600" b="0" i="1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en-US" altLang="ko-KR" sz="1600" b="0" i="1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𝑹</m:t>
                          </m:r>
                        </m:e>
                        <m:sup>
                          <m: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p>
                      </m:sSup>
                      <m:r>
                        <a:rPr kumimoji="0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/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𝑹</m:t>
                          </m:r>
                        </m:e>
                        <m:sup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6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9" y="2601493"/>
            <a:ext cx="169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7FB7706-78E4-48E3-97F0-C76F783C95EE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00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9" y="2601493"/>
            <a:ext cx="169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84306" y="4748161"/>
            <a:ext cx="196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FC973-D704-4F1B-BA90-4A0B7FF96518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385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8" y="2601493"/>
            <a:ext cx="163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3778" y="2179105"/>
            <a:ext cx="2449166" cy="11048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116" y="2788969"/>
            <a:ext cx="1397415" cy="560538"/>
            <a:chOff x="2408688" y="3047466"/>
            <a:chExt cx="1397415" cy="560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/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/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a14:m>
                  <a:r>
                    <a:rPr lang="ko-KR" altLang="en-US" sz="20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A4C5FF-5BFD-40BA-B075-A1CCC5614053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2699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8" y="2601493"/>
            <a:ext cx="162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3778" y="2179105"/>
            <a:ext cx="2449166" cy="11048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116" y="2788969"/>
            <a:ext cx="1397415" cy="560538"/>
            <a:chOff x="2408688" y="3047466"/>
            <a:chExt cx="1397415" cy="560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/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/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a14:m>
                  <a:r>
                    <a:rPr lang="ko-KR" altLang="en-US" sz="20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F06AE5-6CD0-4F87-A0FA-6D6F3B7B7F0F}"/>
              </a:ext>
            </a:extLst>
          </p:cNvPr>
          <p:cNvGrpSpPr/>
          <p:nvPr/>
        </p:nvGrpSpPr>
        <p:grpSpPr>
          <a:xfrm rot="18706530">
            <a:off x="2335794" y="4701863"/>
            <a:ext cx="2449166" cy="1191498"/>
            <a:chOff x="2691261" y="4973113"/>
            <a:chExt cx="2449166" cy="1191498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3638BCA-C6DC-420A-B37E-12E1A96C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1261" y="4973113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9A02DF-913F-4988-9DA0-E63A0854B97B}"/>
                </a:ext>
              </a:extLst>
            </p:cNvPr>
            <p:cNvGrpSpPr/>
            <p:nvPr/>
          </p:nvGrpSpPr>
          <p:grpSpPr>
            <a:xfrm rot="1434470">
              <a:off x="2959599" y="5561882"/>
              <a:ext cx="1397415" cy="602729"/>
              <a:chOff x="2408688" y="3026371"/>
              <a:chExt cx="1397415" cy="602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8AEB03-0616-4BDF-8221-1495A9DE2787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8AEB03-0616-4BDF-8221-1495A9DE2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88A6339-756D-4C6F-861F-95344EA05E57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88A6339-756D-4C6F-861F-95344EA05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A99F63-D025-42EA-BE2D-9466A3F37F1E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7B3330-DDA4-43CB-AE08-DD73D95D7E37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371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EFF528-DB9C-412D-862B-74271063D1A3}"/>
              </a:ext>
            </a:extLst>
          </p:cNvPr>
          <p:cNvSpPr/>
          <p:nvPr/>
        </p:nvSpPr>
        <p:spPr>
          <a:xfrm>
            <a:off x="537797" y="5092567"/>
            <a:ext cx="1662554" cy="166255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99C33E-0775-4A89-8E36-B422233EDDF0}"/>
              </a:ext>
            </a:extLst>
          </p:cNvPr>
          <p:cNvSpPr/>
          <p:nvPr/>
        </p:nvSpPr>
        <p:spPr>
          <a:xfrm>
            <a:off x="548036" y="1297572"/>
            <a:ext cx="1662554" cy="166255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F5DDE7-163F-4AEC-8452-402551481ADE}"/>
              </a:ext>
            </a:extLst>
          </p:cNvPr>
          <p:cNvGrpSpPr/>
          <p:nvPr/>
        </p:nvGrpSpPr>
        <p:grpSpPr>
          <a:xfrm>
            <a:off x="2203778" y="2032825"/>
            <a:ext cx="7769381" cy="3643429"/>
            <a:chOff x="2203778" y="2032825"/>
            <a:chExt cx="7769381" cy="364342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85937BC-D0BF-4C6F-8996-9DC40D396EEA}"/>
                </a:ext>
              </a:extLst>
            </p:cNvPr>
            <p:cNvSpPr/>
            <p:nvPr/>
          </p:nvSpPr>
          <p:spPr>
            <a:xfrm>
              <a:off x="4540042" y="2390864"/>
              <a:ext cx="2999014" cy="29990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operation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A66FC0F-B5FC-4ED1-9C33-BC1D3831FA3F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7539056" y="3890371"/>
              <a:ext cx="24341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5FCDA2-EC5A-47C2-AEC3-627F0A3265F5}"/>
                    </a:ext>
                  </a:extLst>
                </p:cNvPr>
                <p:cNvSpPr txBox="1"/>
                <p:nvPr/>
              </p:nvSpPr>
              <p:spPr>
                <a:xfrm>
                  <a:off x="8505960" y="3521039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5FCDA2-EC5A-47C2-AEC3-627F0A326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960" y="3521039"/>
                  <a:ext cx="5002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71ADF4-A693-4B01-8685-DCF2E614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756" y="4590348"/>
              <a:ext cx="2478305" cy="1085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8D66F47-AB97-4C9B-9C14-E3339273C6C3}"/>
                </a:ext>
              </a:extLst>
            </p:cNvPr>
            <p:cNvCxnSpPr>
              <a:cxnSpLocks/>
            </p:cNvCxnSpPr>
            <p:nvPr/>
          </p:nvCxnSpPr>
          <p:spPr>
            <a:xfrm>
              <a:off x="2231756" y="2032825"/>
              <a:ext cx="2478305" cy="114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9B337F-E97B-4765-BF4B-3B1128FAF42E}"/>
                    </a:ext>
                  </a:extLst>
                </p:cNvPr>
                <p:cNvSpPr txBox="1"/>
                <p:nvPr/>
              </p:nvSpPr>
              <p:spPr>
                <a:xfrm>
                  <a:off x="3220760" y="2232161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9B337F-E97B-4765-BF4B-3B1128FAF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760" y="2232161"/>
                  <a:ext cx="50029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E84686-3B8F-477E-9DD8-7A76F7B9EF11}"/>
                    </a:ext>
                  </a:extLst>
                </p:cNvPr>
                <p:cNvSpPr txBox="1"/>
                <p:nvPr/>
              </p:nvSpPr>
              <p:spPr>
                <a:xfrm>
                  <a:off x="3220759" y="4763969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E84686-3B8F-477E-9DD8-7A76F7B9E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759" y="4763969"/>
                  <a:ext cx="50029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A71006-2730-4CAA-824C-24BC55CA2A5F}"/>
                    </a:ext>
                  </a:extLst>
                </p:cNvPr>
                <p:cNvSpPr txBox="1"/>
                <p:nvPr/>
              </p:nvSpPr>
              <p:spPr>
                <a:xfrm>
                  <a:off x="4895655" y="3003683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A71006-2730-4CAA-824C-24BC55CA2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55" y="3003683"/>
                  <a:ext cx="430514" cy="5605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F2164E-DD7B-46E3-B7D2-4DF853F35ED0}"/>
                    </a:ext>
                  </a:extLst>
                </p:cNvPr>
                <p:cNvSpPr txBox="1"/>
                <p:nvPr/>
              </p:nvSpPr>
              <p:spPr>
                <a:xfrm>
                  <a:off x="4895655" y="4144953"/>
                  <a:ext cx="430514" cy="602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F2164E-DD7B-46E3-B7D2-4DF853F35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55" y="4144953"/>
                  <a:ext cx="430514" cy="6027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D0D7D6-E26B-479B-A51E-0D3F6F5A9810}"/>
                </a:ext>
              </a:extLst>
            </p:cNvPr>
            <p:cNvSpPr txBox="1"/>
            <p:nvPr/>
          </p:nvSpPr>
          <p:spPr>
            <a:xfrm>
              <a:off x="5326168" y="2601493"/>
              <a:ext cx="1623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Local gradient</a:t>
              </a:r>
              <a:endParaRPr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06964F-21A2-407F-BB52-CC7B795D864B}"/>
                    </a:ext>
                  </a:extLst>
                </p:cNvPr>
                <p:cNvSpPr txBox="1"/>
                <p:nvPr/>
              </p:nvSpPr>
              <p:spPr>
                <a:xfrm>
                  <a:off x="8540850" y="4144953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06964F-21A2-407F-BB52-CC7B795D8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850" y="4144953"/>
                  <a:ext cx="430514" cy="560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D599E33-5BF6-45DD-A961-5CE95764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056" y="4011775"/>
              <a:ext cx="236436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BB9178-CD9E-443F-ABAB-A677E31A12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3778" y="2179105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C8E915-B129-4806-AF54-5F0446872924}"/>
                </a:ext>
              </a:extLst>
            </p:cNvPr>
            <p:cNvGrpSpPr/>
            <p:nvPr/>
          </p:nvGrpSpPr>
          <p:grpSpPr>
            <a:xfrm rot="1434470">
              <a:off x="2472116" y="2788969"/>
              <a:ext cx="1397415" cy="560538"/>
              <a:chOff x="2408688" y="3047466"/>
              <a:chExt cx="1397415" cy="560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88A7FC5-0B0F-4496-B750-2E846B7724DD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47466"/>
                    <a:ext cx="430514" cy="5605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88A7FC5-0B0F-4496-B750-2E846B7724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47466"/>
                    <a:ext cx="430514" cy="5605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A9BF97-4817-48D5-91EB-93CA1386E4BB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47466"/>
                    <a:ext cx="998016" cy="5420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A9BF97-4817-48D5-91EB-93CA1386E4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47466"/>
                    <a:ext cx="998016" cy="542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58B98D-5F42-4F15-9AE4-B3FA49531C1C}"/>
              </a:ext>
            </a:extLst>
          </p:cNvPr>
          <p:cNvGrpSpPr/>
          <p:nvPr/>
        </p:nvGrpSpPr>
        <p:grpSpPr>
          <a:xfrm rot="18706530">
            <a:off x="2335794" y="4701863"/>
            <a:ext cx="2449166" cy="1191498"/>
            <a:chOff x="2691261" y="4973113"/>
            <a:chExt cx="2449166" cy="1191498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3A0BF3D-07F4-4B03-9C30-82C4D00B3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1261" y="4973113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9B8A813-C0C5-40F2-AF9A-6168E825DE62}"/>
                </a:ext>
              </a:extLst>
            </p:cNvPr>
            <p:cNvGrpSpPr/>
            <p:nvPr/>
          </p:nvGrpSpPr>
          <p:grpSpPr>
            <a:xfrm rot="1434470">
              <a:off x="2959599" y="5561882"/>
              <a:ext cx="1397415" cy="602729"/>
              <a:chOff x="2408688" y="3026371"/>
              <a:chExt cx="1397415" cy="602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030EC3-4594-44B9-B973-8D238E1A8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030EC3-4594-44B9-B973-8D238E1A8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F67FB48-5543-4E0F-932E-173EB69C97E1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F67FB48-5543-4E0F-932E-173EB69C9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43A771-2A84-4257-8771-22F99D05BE3D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38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EC3A7-E0B2-45BA-8DCF-2A997278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0" y="1454048"/>
            <a:ext cx="11475040" cy="394990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2A05B3B-94DE-4844-B1ED-99E43CE06175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1DBCF-2AB6-4CD3-ACF9-89C800C99C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6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116B09-E309-4BE3-B129-A77D00C5D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" y="1657259"/>
            <a:ext cx="11417887" cy="35434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B15038A-77A5-4134-A24C-168B02863ACB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8800E-B1BA-454D-979D-134E699B7217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22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002B41-031F-4384-A684-F9361178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8" y="1454048"/>
            <a:ext cx="11354384" cy="4546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556599-25C9-4BC5-8037-9A127F5D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4" y="1366407"/>
            <a:ext cx="11309931" cy="4369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659BD-886E-4681-AA19-B51F253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" y="1514376"/>
            <a:ext cx="11417887" cy="382924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1A40808-84AC-4417-BA6C-1B7B8A09A205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95800-3B85-4514-8D1C-A89879F49D75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57B776-2352-4ECF-95DB-1E51809B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18" y="4174518"/>
            <a:ext cx="1099762" cy="10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8923" y="1131492"/>
            <a:ext cx="10701177" cy="199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>
                <a:solidFill>
                  <a:srgbClr val="0000FF"/>
                </a:solidFill>
              </a:rPr>
              <a:t>Backpropagation(</a:t>
            </a:r>
            <a:r>
              <a:rPr lang="ko-KR" altLang="en-US" b="1" u="sng" dirty="0" err="1">
                <a:solidFill>
                  <a:srgbClr val="0000FF"/>
                </a:solidFill>
              </a:rPr>
              <a:t>역전파</a:t>
            </a:r>
            <a:r>
              <a:rPr lang="en-US" altLang="ko-KR" b="1" u="sng" dirty="0">
                <a:solidFill>
                  <a:srgbClr val="0000FF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모험가 이야기</a:t>
            </a:r>
            <a:r>
              <a:rPr lang="en-US" altLang="ko-KR" dirty="0"/>
              <a:t>: </a:t>
            </a:r>
            <a:r>
              <a:rPr lang="ko-KR" altLang="en-US" sz="1600" dirty="0"/>
              <a:t>어떤 모험가는 여행을 하며 </a:t>
            </a:r>
            <a:r>
              <a:rPr lang="ko-KR" altLang="en-US" sz="1600" u="sng" dirty="0"/>
              <a:t>가장 깊고 낮은 골짜기</a:t>
            </a:r>
            <a:r>
              <a:rPr lang="ko-KR" altLang="en-US" sz="1600" dirty="0"/>
              <a:t>를 찾아가려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C00000"/>
                </a:solidFill>
              </a:rPr>
              <a:t>조건 </a:t>
            </a:r>
            <a:r>
              <a:rPr lang="en-US" altLang="ko-KR" sz="1400" dirty="0">
                <a:solidFill>
                  <a:srgbClr val="C00000"/>
                </a:solidFill>
              </a:rPr>
              <a:t>1: </a:t>
            </a:r>
            <a:r>
              <a:rPr lang="ko-KR" altLang="en-US" sz="1400" dirty="0">
                <a:solidFill>
                  <a:srgbClr val="C00000"/>
                </a:solidFill>
              </a:rPr>
              <a:t>지도를 보지 않을 것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C00000"/>
                </a:solidFill>
              </a:rPr>
              <a:t>조건 </a:t>
            </a:r>
            <a:r>
              <a:rPr lang="en-US" altLang="ko-KR" sz="1400" dirty="0">
                <a:solidFill>
                  <a:srgbClr val="C00000"/>
                </a:solidFill>
              </a:rPr>
              <a:t>2: </a:t>
            </a:r>
            <a:r>
              <a:rPr lang="ko-KR" altLang="en-US" sz="1400" dirty="0">
                <a:solidFill>
                  <a:srgbClr val="C00000"/>
                </a:solidFill>
              </a:rPr>
              <a:t>눈가리개를 쓰는 것</a:t>
            </a:r>
            <a:endParaRPr lang="en-US" altLang="ko-KR" sz="1400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어떻게 모험가는 가장 깊고 낮을 골짜기를 찾아 갈 수 있을까</a:t>
            </a:r>
            <a:r>
              <a:rPr lang="en-US" altLang="ko-KR" sz="1400" b="1" dirty="0"/>
              <a:t>?</a:t>
            </a:r>
          </a:p>
        </p:txBody>
      </p:sp>
      <p:grpSp>
        <p:nvGrpSpPr>
          <p:cNvPr id="45" name="object 2">
            <a:extLst>
              <a:ext uri="{FF2B5EF4-FFF2-40B4-BE49-F238E27FC236}">
                <a16:creationId xmlns:a16="http://schemas.microsoft.com/office/drawing/2014/main" id="{DA27F51A-06E1-41E1-9E4E-990608CC3554}"/>
              </a:ext>
            </a:extLst>
          </p:cNvPr>
          <p:cNvGrpSpPr/>
          <p:nvPr/>
        </p:nvGrpSpPr>
        <p:grpSpPr>
          <a:xfrm>
            <a:off x="3769789" y="3429000"/>
            <a:ext cx="4652421" cy="2992434"/>
            <a:chOff x="1505699" y="484943"/>
            <a:chExt cx="6915418" cy="4447991"/>
          </a:xfrm>
        </p:grpSpPr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23C0D77D-FF63-4A62-8DE2-A19F9DE63B60}"/>
                </a:ext>
              </a:extLst>
            </p:cNvPr>
            <p:cNvSpPr/>
            <p:nvPr/>
          </p:nvSpPr>
          <p:spPr>
            <a:xfrm>
              <a:off x="1746531" y="484943"/>
              <a:ext cx="6674586" cy="4447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8F9EB351-E45E-497C-A464-7BC315E93F36}"/>
                </a:ext>
              </a:extLst>
            </p:cNvPr>
            <p:cNvSpPr/>
            <p:nvPr/>
          </p:nvSpPr>
          <p:spPr>
            <a:xfrm>
              <a:off x="1505699" y="2487394"/>
              <a:ext cx="1521569" cy="1757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673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1476274"/>
            <a:ext cx="11360734" cy="390545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A9CBF-A16F-4C33-B691-019CFB8C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47" y="4448027"/>
            <a:ext cx="999784" cy="9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1476274"/>
            <a:ext cx="11360734" cy="390545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250916-1AB7-499E-88CC-6B753D4D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6" y="3896323"/>
            <a:ext cx="4222967" cy="14224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3D426C-5F90-443A-B461-80813EE19ED8}"/>
              </a:ext>
            </a:extLst>
          </p:cNvPr>
          <p:cNvGrpSpPr/>
          <p:nvPr/>
        </p:nvGrpSpPr>
        <p:grpSpPr>
          <a:xfrm>
            <a:off x="1582985" y="5477584"/>
            <a:ext cx="1824968" cy="796888"/>
            <a:chOff x="1660904" y="5419191"/>
            <a:chExt cx="2939130" cy="1283398"/>
          </a:xfrm>
        </p:grpSpPr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3892E7D-BF6D-4101-A1EA-78356648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04" y="5419191"/>
              <a:ext cx="1372112" cy="12833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EC80DB-9924-4CC5-9F9B-6C5AAFCA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526" y="5999541"/>
              <a:ext cx="1417508" cy="477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855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3958C-DEA5-46CA-A183-81DD8AE7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8" y="1407040"/>
            <a:ext cx="11354384" cy="467384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D98A533-B64F-4A14-80E3-DDAE4EDFDDA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F6529-1535-42B2-8B50-5136567F5B31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9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9B3EA-647D-425C-B1B3-5977DC341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6" y="1336567"/>
            <a:ext cx="11443288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B7800-E31C-4B95-9B88-12C985F8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97" y="1581079"/>
            <a:ext cx="9817605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3262D8-BE16-4CE1-B58D-18B8DE63E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63" y="1650908"/>
            <a:ext cx="8223673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87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8A274-F4D2-42B0-92DC-FA9CFACB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2" y="1465467"/>
            <a:ext cx="10427236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BF5603-485F-436B-9C1B-3CAB2A4A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1" y="2571706"/>
            <a:ext cx="10846357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859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GD Method 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역전파를 위한 최적화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Optimization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for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Backpropagation)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A2AD9C-D885-429E-8BAC-416A5E81B0B7}"/>
              </a:ext>
            </a:extLst>
          </p:cNvPr>
          <p:cNvGrpSpPr/>
          <p:nvPr/>
        </p:nvGrpSpPr>
        <p:grpSpPr>
          <a:xfrm>
            <a:off x="4701540" y="1834077"/>
            <a:ext cx="3441700" cy="1693277"/>
            <a:chOff x="4442460" y="2844997"/>
            <a:chExt cx="3441700" cy="16932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4DE1C9-47EE-490F-9D5B-119B8EA9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5757" y="2844997"/>
              <a:ext cx="3160485" cy="11680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/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하강법에서 접선의 기울기와 </a:t>
                  </a:r>
                  <a14:m>
                    <m:oMath xmlns:m="http://schemas.openxmlformats.org/officeDocument/2006/math">
                      <m:r>
                        <a:rPr kumimoji="0" lang="en-US" altLang="ko-KR" sz="1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ko-KR" sz="1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ko-KR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는 항상 다른 부호를 가짐 </a:t>
                  </a:r>
                  <a:r>
                    <a:rPr kumimoji="0" lang="en-US" altLang="ko-KR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  <a:sym typeface="Wingdings" panose="05000000000000000000" pitchFamily="2" charset="2"/>
                    </a:rPr>
                    <a:t> </a:t>
                  </a:r>
                  <a14:m>
                    <m:oMath xmlns:m="http://schemas.openxmlformats.org/officeDocument/2006/math">
                      <m:r>
                        <a:rPr kumimoji="0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r>
                        <a:rPr kumimoji="0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ko-KR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  <a:sym typeface="Wingdings" panose="05000000000000000000" pitchFamily="2" charset="2"/>
                    </a:rPr>
                    <a:t>를 통해 방향을 결정</a:t>
                  </a:r>
                  <a:endPara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blipFill>
                  <a:blip r:embed="rId3"/>
                  <a:stretch>
                    <a:fillRect b="-45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D103D5-FA1D-4DDB-8F35-7B757E698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34" y="3375828"/>
            <a:ext cx="7393132" cy="265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8091B-789A-446C-80FC-A6EA8CD99C2F}"/>
              </a:ext>
            </a:extLst>
          </p:cNvPr>
          <p:cNvSpPr txBox="1"/>
          <p:nvPr/>
        </p:nvSpPr>
        <p:spPr>
          <a:xfrm>
            <a:off x="4010019" y="1437790"/>
            <a:ext cx="4580903" cy="358552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Gradient Descent Method (GD Method /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경사하강법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4809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15CCC9-6BE7-41A4-83B7-9B09F8E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49F1B9EE-6729-431E-95DB-7C80B352E77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A7725CD-20AB-433A-B3AD-985C7A65FEC7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5FCB07D-5063-45BE-AA63-0E4CBF4B40F4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A75CF6-0069-4242-8B06-06241C7088A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7577C87-6A19-4502-9F0F-97C98CF7EEA7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C70911-452B-4BF1-8BC1-02B3486D0FE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3756312-2A2C-477F-BAE8-0CA5F7EAB2B0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7FD30C5-41C8-4E21-B322-7A1DF586ED8E}"/>
              </a:ext>
            </a:extLst>
          </p:cNvPr>
          <p:cNvCxnSpPr>
            <a:cxnSpLocks/>
            <a:stCxn id="48" idx="6"/>
            <a:endCxn id="54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CCCEADA-9A03-4299-95C6-A5FE687EBDC6}"/>
              </a:ext>
            </a:extLst>
          </p:cNvPr>
          <p:cNvCxnSpPr>
            <a:cxnSpLocks/>
            <a:stCxn id="50" idx="6"/>
            <a:endCxn id="54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DDA602C-009A-4801-B259-A286B68A67B7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F5C6C69-C60F-469C-80FF-A3FAF2E7245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86E4F4E-347A-46BE-B4E3-F82312B210A0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82821B1-1647-406E-AA58-01E4195EB140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C5CFA4-4795-41A3-B42D-7610944CB447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D89B74A-5559-491E-AA8B-C9809866ABD3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209E43-E114-4CCC-9BC8-B2181BC8607C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E358133-D44D-4D63-8933-FF28439B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F140DEA3-D2AA-4C77-BAFC-87C485AAE306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E347406-4AE6-4F4D-841D-E2D3D621F4C2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DB7F810-D275-4648-9E6B-4F8EA290D88E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3AFE3C-E1F4-4E39-90BE-C9C27A4930B2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E695F84-F50B-46C5-B7BB-7646C2C8BB22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6F14ABC-848B-4A6B-97FC-C140C28E010F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BFB3315-B5B8-460A-93B0-B73D8CDA2927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C82294BA-A812-4002-9A7E-C62EA4AA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02BFFA3-0013-4EC5-BA81-88EE531D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313D0BD-45E1-4311-87FA-8D5F1944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FAB3B48-849C-48FB-B164-1268D491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05C6A67-2B3D-4A81-90F0-EB2AE640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BF355F9B-D14B-499F-AFFF-B22D8A67D2D0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BD7862-F863-4680-BF08-D2C503C8F237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1C3C67-80D9-4A7F-9E33-5C2290295C08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E066B3-4734-47E7-95D3-AAE9C592F976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738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8C27-F496-4A2B-932C-DC1428859B37}"/>
              </a:ext>
            </a:extLst>
          </p:cNvPr>
          <p:cNvGrpSpPr/>
          <p:nvPr/>
        </p:nvGrpSpPr>
        <p:grpSpPr>
          <a:xfrm>
            <a:off x="470807" y="2746286"/>
            <a:ext cx="4894943" cy="3286903"/>
            <a:chOff x="6295552" y="2311340"/>
            <a:chExt cx="5711122" cy="3834958"/>
          </a:xfrm>
        </p:grpSpPr>
        <p:graphicFrame>
          <p:nvGraphicFramePr>
            <p:cNvPr id="195" name="개체 194">
              <a:extLst>
                <a:ext uri="{FF2B5EF4-FFF2-40B4-BE49-F238E27FC236}">
                  <a16:creationId xmlns:a16="http://schemas.microsoft.com/office/drawing/2014/main" id="{47A8069C-CCB1-49E6-9630-C5A10789F2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91276" y="4773016"/>
            <a:ext cx="3115398" cy="694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57120" imgH="279360" progId="Equation.DSMT4">
                    <p:embed/>
                  </p:oleObj>
                </mc:Choice>
                <mc:Fallback>
                  <p:oleObj name="Equation" r:id="rId3" imgW="1257120" imgH="279360" progId="Equation.DSMT4">
                    <p:embed/>
                    <p:pic>
                      <p:nvPicPr>
                        <p:cNvPr id="195" name="개체 194">
                          <a:extLst>
                            <a:ext uri="{FF2B5EF4-FFF2-40B4-BE49-F238E27FC236}">
                              <a16:creationId xmlns:a16="http://schemas.microsoft.com/office/drawing/2014/main" id="{47A8069C-CCB1-49E6-9630-C5A10789F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891276" y="4773016"/>
                          <a:ext cx="3115398" cy="69457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8FF054-6DCE-434A-B2FD-33D2706B792C}"/>
                </a:ext>
              </a:extLst>
            </p:cNvPr>
            <p:cNvSpPr/>
            <p:nvPr/>
          </p:nvSpPr>
          <p:spPr>
            <a:xfrm>
              <a:off x="6295552" y="2311340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12D63FE9-8AC9-4924-B390-FA3FCF9ACC70}"/>
                </a:ext>
              </a:extLst>
            </p:cNvPr>
            <p:cNvSpPr/>
            <p:nvPr/>
          </p:nvSpPr>
          <p:spPr>
            <a:xfrm>
              <a:off x="6295552" y="2998513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FD0B823-EA73-4293-A4CE-B57A2948BA72}"/>
                </a:ext>
              </a:extLst>
            </p:cNvPr>
            <p:cNvSpPr/>
            <p:nvPr/>
          </p:nvSpPr>
          <p:spPr>
            <a:xfrm>
              <a:off x="6295552" y="3685686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5B262685-C4E1-4EE5-B6F5-623C59F64E5B}"/>
                </a:ext>
              </a:extLst>
            </p:cNvPr>
            <p:cNvSpPr/>
            <p:nvPr/>
          </p:nvSpPr>
          <p:spPr>
            <a:xfrm>
              <a:off x="6295552" y="4899611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7D463F7-18EA-4186-86F8-1B4C317D2CD9}"/>
                </a:ext>
              </a:extLst>
            </p:cNvPr>
            <p:cNvSpPr txBox="1"/>
            <p:nvPr/>
          </p:nvSpPr>
          <p:spPr>
            <a:xfrm rot="5400000">
              <a:off x="6479057" y="439594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25B3D3C1-706D-41B0-9FB1-6CC01AFCD7D1}"/>
                </a:ext>
              </a:extLst>
            </p:cNvPr>
            <p:cNvGrpSpPr/>
            <p:nvPr/>
          </p:nvGrpSpPr>
          <p:grpSpPr>
            <a:xfrm>
              <a:off x="8751634" y="2998513"/>
              <a:ext cx="1308595" cy="1308595"/>
              <a:chOff x="4602460" y="3263659"/>
              <a:chExt cx="1308595" cy="1308595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CDA72A0F-00B8-46F2-8C22-88C790CDD821}"/>
                  </a:ext>
                </a:extLst>
              </p:cNvPr>
              <p:cNvSpPr/>
              <p:nvPr/>
            </p:nvSpPr>
            <p:spPr>
              <a:xfrm>
                <a:off x="4602460" y="3263659"/>
                <a:ext cx="1308595" cy="13085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A41D682B-00B4-4D78-9E33-51F73A707037}"/>
                  </a:ext>
                </a:extLst>
              </p:cNvPr>
              <p:cNvCxnSpPr>
                <a:stCxn id="204" idx="0"/>
                <a:endCxn id="204" idx="4"/>
              </p:cNvCxnSpPr>
              <p:nvPr/>
            </p:nvCxnSpPr>
            <p:spPr>
              <a:xfrm>
                <a:off x="5256758" y="3263659"/>
                <a:ext cx="0" cy="13085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6" name="개체 205">
                <a:extLst>
                  <a:ext uri="{FF2B5EF4-FFF2-40B4-BE49-F238E27FC236}">
                    <a16:creationId xmlns:a16="http://schemas.microsoft.com/office/drawing/2014/main" id="{C14B02D9-53CA-425F-AB74-F29B415D32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93769" y="3696326"/>
              <a:ext cx="356528" cy="4159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177480" progId="Equation.DSMT4">
                      <p:embed/>
                    </p:oleObj>
                  </mc:Choice>
                  <mc:Fallback>
                    <p:oleObj name="Equation" r:id="rId5" imgW="152280" imgH="177480" progId="Equation.DSMT4">
                      <p:embed/>
                      <p:pic>
                        <p:nvPicPr>
                          <p:cNvPr id="206" name="개체 205">
                            <a:extLst>
                              <a:ext uri="{FF2B5EF4-FFF2-40B4-BE49-F238E27FC236}">
                                <a16:creationId xmlns:a16="http://schemas.microsoft.com/office/drawing/2014/main" id="{C14B02D9-53CA-425F-AB74-F29B415D32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793769" y="3696326"/>
                            <a:ext cx="356528" cy="4159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8" name="개체 207">
              <a:extLst>
                <a:ext uri="{FF2B5EF4-FFF2-40B4-BE49-F238E27FC236}">
                  <a16:creationId xmlns:a16="http://schemas.microsoft.com/office/drawing/2014/main" id="{D6EED5E8-B76B-482F-BF7C-AA4718542A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50078" y="2398498"/>
            <a:ext cx="253752" cy="361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480" imgH="253800" progId="Equation.DSMT4">
                    <p:embed/>
                  </p:oleObj>
                </mc:Choice>
                <mc:Fallback>
                  <p:oleObj name="Equation" r:id="rId7" imgW="177480" imgH="253800" progId="Equation.DSMT4">
                    <p:embed/>
                    <p:pic>
                      <p:nvPicPr>
                        <p:cNvPr id="208" name="개체 207">
                          <a:extLst>
                            <a:ext uri="{FF2B5EF4-FFF2-40B4-BE49-F238E27FC236}">
                              <a16:creationId xmlns:a16="http://schemas.microsoft.com/office/drawing/2014/main" id="{D6EED5E8-B76B-482F-BF7C-AA4718542A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50078" y="2398498"/>
                          <a:ext cx="253752" cy="3611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" name="개체 208">
              <a:extLst>
                <a:ext uri="{FF2B5EF4-FFF2-40B4-BE49-F238E27FC236}">
                  <a16:creationId xmlns:a16="http://schemas.microsoft.com/office/drawing/2014/main" id="{CC815696-E098-4A4B-A87C-068FB5A1F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084909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53800" progId="Equation.DSMT4">
                    <p:embed/>
                  </p:oleObj>
                </mc:Choice>
                <mc:Fallback>
                  <p:oleObj name="Equation" r:id="rId9" imgW="190440" imgH="253800" progId="Equation.DSMT4">
                    <p:embed/>
                    <p:pic>
                      <p:nvPicPr>
                        <p:cNvPr id="209" name="개체 208">
                          <a:extLst>
                            <a:ext uri="{FF2B5EF4-FFF2-40B4-BE49-F238E27FC236}">
                              <a16:creationId xmlns:a16="http://schemas.microsoft.com/office/drawing/2014/main" id="{CC815696-E098-4A4B-A87C-068FB5A1F0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2860" y="3084909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0" name="개체 209">
              <a:extLst>
                <a:ext uri="{FF2B5EF4-FFF2-40B4-BE49-F238E27FC236}">
                  <a16:creationId xmlns:a16="http://schemas.microsoft.com/office/drawing/2014/main" id="{0E2CF8DE-19AA-4C5A-8FE9-A228F5BD94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772296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440" imgH="253800" progId="Equation.DSMT4">
                    <p:embed/>
                  </p:oleObj>
                </mc:Choice>
                <mc:Fallback>
                  <p:oleObj name="Equation" r:id="rId11" imgW="190440" imgH="253800" progId="Equation.DSMT4">
                    <p:embed/>
                    <p:pic>
                      <p:nvPicPr>
                        <p:cNvPr id="210" name="개체 209">
                          <a:extLst>
                            <a:ext uri="{FF2B5EF4-FFF2-40B4-BE49-F238E27FC236}">
                              <a16:creationId xmlns:a16="http://schemas.microsoft.com/office/drawing/2014/main" id="{0E2CF8DE-19AA-4C5A-8FE9-A228F5BD94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442860" y="3772296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" name="개체 210">
              <a:extLst>
                <a:ext uri="{FF2B5EF4-FFF2-40B4-BE49-F238E27FC236}">
                  <a16:creationId xmlns:a16="http://schemas.microsoft.com/office/drawing/2014/main" id="{F13C32CF-145B-4CCB-941B-91C4F53682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6348" y="4986734"/>
            <a:ext cx="34448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41200" imgH="253800" progId="Equation.DSMT4">
                    <p:embed/>
                  </p:oleObj>
                </mc:Choice>
                <mc:Fallback>
                  <p:oleObj name="Equation" r:id="rId13" imgW="241200" imgH="253800" progId="Equation.DSMT4">
                    <p:embed/>
                    <p:pic>
                      <p:nvPicPr>
                        <p:cNvPr id="211" name="개체 210">
                          <a:extLst>
                            <a:ext uri="{FF2B5EF4-FFF2-40B4-BE49-F238E27FC236}">
                              <a16:creationId xmlns:a16="http://schemas.microsoft.com/office/drawing/2014/main" id="{F13C32CF-145B-4CCB-941B-91C4F53682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06348" y="4986734"/>
                          <a:ext cx="34448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B29F9CEE-065A-4B0B-BA1E-5087478EACB7}"/>
                </a:ext>
              </a:extLst>
            </p:cNvPr>
            <p:cNvCxnSpPr>
              <a:cxnSpLocks/>
              <a:stCxn id="198" idx="6"/>
            </p:cNvCxnSpPr>
            <p:nvPr/>
          </p:nvCxnSpPr>
          <p:spPr>
            <a:xfrm>
              <a:off x="6871472" y="2599300"/>
              <a:ext cx="1884364" cy="1067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A010A110-0083-4F68-B7CC-25D1D1AC7896}"/>
                </a:ext>
              </a:extLst>
            </p:cNvPr>
            <p:cNvCxnSpPr>
              <a:cxnSpLocks/>
              <a:stCxn id="199" idx="6"/>
            </p:cNvCxnSpPr>
            <p:nvPr/>
          </p:nvCxnSpPr>
          <p:spPr>
            <a:xfrm>
              <a:off x="6871472" y="3286473"/>
              <a:ext cx="1884364" cy="380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80E97DF0-AFE5-4395-813E-5D44144E6DD9}"/>
                </a:ext>
              </a:extLst>
            </p:cNvPr>
            <p:cNvCxnSpPr>
              <a:cxnSpLocks/>
              <a:stCxn id="200" idx="6"/>
            </p:cNvCxnSpPr>
            <p:nvPr/>
          </p:nvCxnSpPr>
          <p:spPr>
            <a:xfrm flipV="1">
              <a:off x="6871472" y="3666869"/>
              <a:ext cx="1884364" cy="3067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30227325-8EC3-4C57-B27A-69B98704E654}"/>
                </a:ext>
              </a:extLst>
            </p:cNvPr>
            <p:cNvCxnSpPr>
              <a:cxnSpLocks/>
              <a:stCxn id="201" idx="6"/>
            </p:cNvCxnSpPr>
            <p:nvPr/>
          </p:nvCxnSpPr>
          <p:spPr>
            <a:xfrm flipV="1">
              <a:off x="6871472" y="3666869"/>
              <a:ext cx="1884364" cy="1520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6" name="개체 215">
              <a:extLst>
                <a:ext uri="{FF2B5EF4-FFF2-40B4-BE49-F238E27FC236}">
                  <a16:creationId xmlns:a16="http://schemas.microsoft.com/office/drawing/2014/main" id="{D30B4682-0568-4BAF-9486-7C2F07CBA7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94097" y="2574466"/>
            <a:ext cx="29051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03040" imgH="253800" progId="Equation.DSMT4">
                    <p:embed/>
                  </p:oleObj>
                </mc:Choice>
                <mc:Fallback>
                  <p:oleObj name="Equation" r:id="rId15" imgW="203040" imgH="253800" progId="Equation.DSMT4">
                    <p:embed/>
                    <p:pic>
                      <p:nvPicPr>
                        <p:cNvPr id="216" name="개체 215">
                          <a:extLst>
                            <a:ext uri="{FF2B5EF4-FFF2-40B4-BE49-F238E27FC236}">
                              <a16:creationId xmlns:a16="http://schemas.microsoft.com/office/drawing/2014/main" id="{D30B4682-0568-4BAF-9486-7C2F07CBA7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394097" y="2574466"/>
                          <a:ext cx="29051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" name="개체 216">
              <a:extLst>
                <a:ext uri="{FF2B5EF4-FFF2-40B4-BE49-F238E27FC236}">
                  <a16:creationId xmlns:a16="http://schemas.microsoft.com/office/drawing/2014/main" id="{D9F357D6-79A2-4C95-A6D4-60ECCDF78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76635" y="3073367"/>
            <a:ext cx="32543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28600" imgH="253800" progId="Equation.DSMT4">
                    <p:embed/>
                  </p:oleObj>
                </mc:Choice>
                <mc:Fallback>
                  <p:oleObj name="Equation" r:id="rId17" imgW="228600" imgH="253800" progId="Equation.DSMT4">
                    <p:embed/>
                    <p:pic>
                      <p:nvPicPr>
                        <p:cNvPr id="217" name="개체 216">
                          <a:extLst>
                            <a:ext uri="{FF2B5EF4-FFF2-40B4-BE49-F238E27FC236}">
                              <a16:creationId xmlns:a16="http://schemas.microsoft.com/office/drawing/2014/main" id="{D9F357D6-79A2-4C95-A6D4-60ECCDF78E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76635" y="3073367"/>
                          <a:ext cx="32543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개체 217">
              <a:extLst>
                <a:ext uri="{FF2B5EF4-FFF2-40B4-BE49-F238E27FC236}">
                  <a16:creationId xmlns:a16="http://schemas.microsoft.com/office/drawing/2014/main" id="{05AB65A9-3764-4D86-95B7-50A0FC74B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85366" y="3528244"/>
            <a:ext cx="3079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15640" imgH="253800" progId="Equation.DSMT4">
                    <p:embed/>
                  </p:oleObj>
                </mc:Choice>
                <mc:Fallback>
                  <p:oleObj name="Equation" r:id="rId19" imgW="215640" imgH="253800" progId="Equation.DSMT4">
                    <p:embed/>
                    <p:pic>
                      <p:nvPicPr>
                        <p:cNvPr id="218" name="개체 217">
                          <a:extLst>
                            <a:ext uri="{FF2B5EF4-FFF2-40B4-BE49-F238E27FC236}">
                              <a16:creationId xmlns:a16="http://schemas.microsoft.com/office/drawing/2014/main" id="{05AB65A9-3764-4D86-95B7-50A0FC74BA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385366" y="3528244"/>
                          <a:ext cx="30797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" name="개체 218">
              <a:extLst>
                <a:ext uri="{FF2B5EF4-FFF2-40B4-BE49-F238E27FC236}">
                  <a16:creationId xmlns:a16="http://schemas.microsoft.com/office/drawing/2014/main" id="{84822EF7-643F-4E00-BD06-D2F372F422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9203" y="4219141"/>
            <a:ext cx="3810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00" imgH="253800" progId="Equation.DSMT4">
                    <p:embed/>
                  </p:oleObj>
                </mc:Choice>
                <mc:Fallback>
                  <p:oleObj name="Equation" r:id="rId21" imgW="266400" imgH="253800" progId="Equation.DSMT4">
                    <p:embed/>
                    <p:pic>
                      <p:nvPicPr>
                        <p:cNvPr id="219" name="개체 218">
                          <a:extLst>
                            <a:ext uri="{FF2B5EF4-FFF2-40B4-BE49-F238E27FC236}">
                              <a16:creationId xmlns:a16="http://schemas.microsoft.com/office/drawing/2014/main" id="{84822EF7-643F-4E00-BD06-D2F372F422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349203" y="4219141"/>
                          <a:ext cx="381000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E5CFF716-EE20-4148-BA9E-FFB007CE489D}"/>
                </a:ext>
              </a:extLst>
            </p:cNvPr>
            <p:cNvSpPr/>
            <p:nvPr/>
          </p:nvSpPr>
          <p:spPr>
            <a:xfrm>
              <a:off x="6295552" y="5570378"/>
              <a:ext cx="575920" cy="5759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C7D03F2D-A3AB-4090-83C3-C62737D1E206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6871472" y="3666869"/>
              <a:ext cx="1884364" cy="21914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2" name="개체 221">
              <a:extLst>
                <a:ext uri="{FF2B5EF4-FFF2-40B4-BE49-F238E27FC236}">
                  <a16:creationId xmlns:a16="http://schemas.microsoft.com/office/drawing/2014/main" id="{F45A54BA-A997-4AF0-A56D-768BB53217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07003" y="5721317"/>
            <a:ext cx="144463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01520" imgH="190440" progId="Equation.DSMT4">
                    <p:embed/>
                  </p:oleObj>
                </mc:Choice>
                <mc:Fallback>
                  <p:oleObj name="Equation" r:id="rId23" imgW="101520" imgH="190440" progId="Equation.DSMT4">
                    <p:embed/>
                    <p:pic>
                      <p:nvPicPr>
                        <p:cNvPr id="222" name="개체 221">
                          <a:extLst>
                            <a:ext uri="{FF2B5EF4-FFF2-40B4-BE49-F238E27FC236}">
                              <a16:creationId xmlns:a16="http://schemas.microsoft.com/office/drawing/2014/main" id="{F45A54BA-A997-4AF0-A56D-768BB53217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6507003" y="5721317"/>
                          <a:ext cx="144463" cy="271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3" name="개체 222">
              <a:extLst>
                <a:ext uri="{FF2B5EF4-FFF2-40B4-BE49-F238E27FC236}">
                  <a16:creationId xmlns:a16="http://schemas.microsoft.com/office/drawing/2014/main" id="{AFE8E6A2-606B-49ED-8F5E-244973DC74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40135" y="4754355"/>
            <a:ext cx="198437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80" imgH="203040" progId="Equation.DSMT4">
                    <p:embed/>
                  </p:oleObj>
                </mc:Choice>
                <mc:Fallback>
                  <p:oleObj name="Equation" r:id="rId25" imgW="139680" imgH="203040" progId="Equation.DSMT4">
                    <p:embed/>
                    <p:pic>
                      <p:nvPicPr>
                        <p:cNvPr id="223" name="개체 222">
                          <a:extLst>
                            <a:ext uri="{FF2B5EF4-FFF2-40B4-BE49-F238E27FC236}">
                              <a16:creationId xmlns:a16="http://schemas.microsoft.com/office/drawing/2014/main" id="{AFE8E6A2-606B-49ED-8F5E-244973DC74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440135" y="4754355"/>
                          <a:ext cx="198437" cy="290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34DEBAF2-AA08-4104-946E-CF69452F7F34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 flipV="1">
              <a:off x="10060229" y="3652810"/>
              <a:ext cx="7579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5" name="개체 224">
              <a:extLst>
                <a:ext uri="{FF2B5EF4-FFF2-40B4-BE49-F238E27FC236}">
                  <a16:creationId xmlns:a16="http://schemas.microsoft.com/office/drawing/2014/main" id="{ECAE9482-5053-477A-8020-AE594DFFBB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03706" y="3528244"/>
            <a:ext cx="217487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52280" imgH="190440" progId="Equation.DSMT4">
                    <p:embed/>
                  </p:oleObj>
                </mc:Choice>
                <mc:Fallback>
                  <p:oleObj name="Equation" r:id="rId27" imgW="152280" imgH="190440" progId="Equation.DSMT4">
                    <p:embed/>
                    <p:pic>
                      <p:nvPicPr>
                        <p:cNvPr id="225" name="개체 224">
                          <a:extLst>
                            <a:ext uri="{FF2B5EF4-FFF2-40B4-BE49-F238E27FC236}">
                              <a16:creationId xmlns:a16="http://schemas.microsoft.com/office/drawing/2014/main" id="{ECAE9482-5053-477A-8020-AE594DFFBB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0803706" y="3528244"/>
                          <a:ext cx="217487" cy="271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07AE00-401A-428E-AEE5-39D6D992F232}"/>
              </a:ext>
            </a:extLst>
          </p:cNvPr>
          <p:cNvGrpSpPr/>
          <p:nvPr/>
        </p:nvGrpSpPr>
        <p:grpSpPr>
          <a:xfrm>
            <a:off x="5860399" y="2820500"/>
            <a:ext cx="6223101" cy="3042684"/>
            <a:chOff x="-148043" y="2501596"/>
            <a:chExt cx="7745028" cy="3786806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18FFE177-51B0-4940-9AC7-04A98B19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31293" y="3245379"/>
              <a:ext cx="446450" cy="478746"/>
            </a:xfrm>
            <a:prstGeom prst="rect">
              <a:avLst/>
            </a:prstGeom>
          </p:spPr>
        </p:pic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D6EAA6D6-B658-43ED-98BC-F051DCB7185E}"/>
                </a:ext>
              </a:extLst>
            </p:cNvPr>
            <p:cNvSpPr/>
            <p:nvPr/>
          </p:nvSpPr>
          <p:spPr>
            <a:xfrm>
              <a:off x="2245630" y="324650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4BBC22A9-34D3-47D9-B697-8E7763FF6A3B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523502" y="351179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0E207060-1E36-4E1A-9EB6-E48459524112}"/>
                </a:ext>
              </a:extLst>
            </p:cNvPr>
            <p:cNvSpPr/>
            <p:nvPr/>
          </p:nvSpPr>
          <p:spPr>
            <a:xfrm>
              <a:off x="2243977" y="454887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C5015BB4-5852-4B70-AD7D-4432B202B33C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V="1">
              <a:off x="1521849" y="481416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0334C98-AC2C-492F-8FE9-22F25A3ED6C5}"/>
                </a:ext>
              </a:extLst>
            </p:cNvPr>
            <p:cNvSpPr txBox="1"/>
            <p:nvPr/>
          </p:nvSpPr>
          <p:spPr>
            <a:xfrm>
              <a:off x="1604368" y="3223438"/>
              <a:ext cx="583539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100</a:t>
              </a:r>
              <a:endParaRPr lang="ko-KR" altLang="en-US" sz="1200" b="1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9F7B21C-CF84-416C-9717-AC3B169FE88E}"/>
                </a:ext>
              </a:extLst>
            </p:cNvPr>
            <p:cNvSpPr txBox="1"/>
            <p:nvPr/>
          </p:nvSpPr>
          <p:spPr>
            <a:xfrm>
              <a:off x="1604368" y="4521840"/>
              <a:ext cx="620401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150</a:t>
              </a:r>
              <a:endParaRPr lang="ko-KR" altLang="en-US" sz="1200" b="1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35AB89C-DBF4-450E-95F8-2418628ED556}"/>
                </a:ext>
              </a:extLst>
            </p:cNvPr>
            <p:cNvSpPr/>
            <p:nvPr/>
          </p:nvSpPr>
          <p:spPr>
            <a:xfrm>
              <a:off x="3971103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+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4" name="연결선: 꺾임 233">
              <a:extLst>
                <a:ext uri="{FF2B5EF4-FFF2-40B4-BE49-F238E27FC236}">
                  <a16:creationId xmlns:a16="http://schemas.microsoft.com/office/drawing/2014/main" id="{381450AE-B3AF-46FE-A6E1-AB718D1A7D5C}"/>
                </a:ext>
              </a:extLst>
            </p:cNvPr>
            <p:cNvCxnSpPr>
              <a:cxnSpLocks/>
              <a:stCxn id="227" idx="6"/>
              <a:endCxn id="233" idx="0"/>
            </p:cNvCxnSpPr>
            <p:nvPr/>
          </p:nvCxnSpPr>
          <p:spPr>
            <a:xfrm>
              <a:off x="2776207" y="3511797"/>
              <a:ext cx="1460185" cy="35228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연결선: 꺾임 234">
              <a:extLst>
                <a:ext uri="{FF2B5EF4-FFF2-40B4-BE49-F238E27FC236}">
                  <a16:creationId xmlns:a16="http://schemas.microsoft.com/office/drawing/2014/main" id="{0085F087-E97C-46DD-A2A0-331C334C840A}"/>
                </a:ext>
              </a:extLst>
            </p:cNvPr>
            <p:cNvCxnSpPr>
              <a:cxnSpLocks/>
              <a:stCxn id="229" idx="6"/>
              <a:endCxn id="233" idx="4"/>
            </p:cNvCxnSpPr>
            <p:nvPr/>
          </p:nvCxnSpPr>
          <p:spPr>
            <a:xfrm flipV="1">
              <a:off x="2774554" y="4394658"/>
              <a:ext cx="1461838" cy="4195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ADD45A5-7ED2-4A1F-BA5B-2B218BCE1572}"/>
                </a:ext>
              </a:extLst>
            </p:cNvPr>
            <p:cNvSpPr txBox="1"/>
            <p:nvPr/>
          </p:nvSpPr>
          <p:spPr>
            <a:xfrm>
              <a:off x="-148043" y="2605127"/>
              <a:ext cx="1350803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사과의 개수</a:t>
              </a:r>
            </a:p>
          </p:txBody>
        </p: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CD44C842-F017-434C-8323-C0AAE369C637}"/>
                </a:ext>
              </a:extLst>
            </p:cNvPr>
            <p:cNvCxnSpPr>
              <a:cxnSpLocks/>
              <a:endCxn id="227" idx="1"/>
            </p:cNvCxnSpPr>
            <p:nvPr/>
          </p:nvCxnSpPr>
          <p:spPr>
            <a:xfrm>
              <a:off x="1871694" y="2772450"/>
              <a:ext cx="451637" cy="5517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A862D99A-CAFA-4D2D-98BF-DC76EECBF3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99" y="2775515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060EA36-5432-420F-B526-DD86264CD3C7}"/>
                </a:ext>
              </a:extLst>
            </p:cNvPr>
            <p:cNvSpPr txBox="1"/>
            <p:nvPr/>
          </p:nvSpPr>
          <p:spPr>
            <a:xfrm>
              <a:off x="1398582" y="2501596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FD456DB-89E4-4DFB-945B-386FB2278E1A}"/>
                </a:ext>
              </a:extLst>
            </p:cNvPr>
            <p:cNvSpPr txBox="1"/>
            <p:nvPr/>
          </p:nvSpPr>
          <p:spPr>
            <a:xfrm>
              <a:off x="87221" y="5410347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귤의 개수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48B83A9-995E-4E0C-A061-6A9CC7926D0C}"/>
                </a:ext>
              </a:extLst>
            </p:cNvPr>
            <p:cNvCxnSpPr>
              <a:cxnSpLocks/>
              <a:endCxn id="229" idx="3"/>
            </p:cNvCxnSpPr>
            <p:nvPr/>
          </p:nvCxnSpPr>
          <p:spPr>
            <a:xfrm flipV="1">
              <a:off x="1871694" y="5001754"/>
              <a:ext cx="449984" cy="5625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BC3F3B4-FF1C-46DB-AF55-B16A5B5BF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23" y="5564236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5877D48-559D-4559-87C2-EA3E9CCE7968}"/>
                </a:ext>
              </a:extLst>
            </p:cNvPr>
            <p:cNvSpPr txBox="1"/>
            <p:nvPr/>
          </p:nvSpPr>
          <p:spPr>
            <a:xfrm>
              <a:off x="1398582" y="5293493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1C8F12A0-5065-4E56-B9D0-4D7E0117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40743" y="4587029"/>
              <a:ext cx="446450" cy="404100"/>
            </a:xfrm>
            <a:prstGeom prst="rect">
              <a:avLst/>
            </a:prstGeom>
          </p:spPr>
        </p:pic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7F8560A-1997-43AE-A4FD-03D42AAD8C7B}"/>
                </a:ext>
              </a:extLst>
            </p:cNvPr>
            <p:cNvSpPr/>
            <p:nvPr/>
          </p:nvSpPr>
          <p:spPr>
            <a:xfrm>
              <a:off x="5223808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1ADCF1AA-AD09-4A53-A953-4C3B926A75FB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V="1">
              <a:off x="4501680" y="4129370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B73C490C-F634-4729-A61B-42AD3B583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385" y="4129369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598151F-DE6D-4359-853D-5123508D406C}"/>
                </a:ext>
              </a:extLst>
            </p:cNvPr>
            <p:cNvSpPr txBox="1"/>
            <p:nvPr/>
          </p:nvSpPr>
          <p:spPr>
            <a:xfrm>
              <a:off x="928544" y="5943660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소비세</a:t>
              </a:r>
              <a:endParaRPr lang="ko-KR" altLang="en-US" sz="1200" b="1" dirty="0"/>
            </a:p>
          </p:txBody>
        </p: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3CCE2FE9-F99E-422F-B837-96F8EA880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881" y="4368974"/>
              <a:ext cx="1386604" cy="17336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3FA5350C-3C77-4AB2-AAEC-6BFFA62A949C}"/>
                </a:ext>
              </a:extLst>
            </p:cNvPr>
            <p:cNvCxnSpPr>
              <a:cxnSpLocks/>
            </p:cNvCxnSpPr>
            <p:nvPr/>
          </p:nvCxnSpPr>
          <p:spPr>
            <a:xfrm>
              <a:off x="1702424" y="6099401"/>
              <a:ext cx="22827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42AC010-B4AB-4395-B063-6A5C410E2486}"/>
                </a:ext>
              </a:extLst>
            </p:cNvPr>
            <p:cNvSpPr txBox="1"/>
            <p:nvPr/>
          </p:nvSpPr>
          <p:spPr>
            <a:xfrm>
              <a:off x="2509265" y="5808329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1.1</a:t>
              </a:r>
              <a:endParaRPr lang="ko-KR" altLang="en-US" sz="1200" b="1" dirty="0"/>
            </a:p>
          </p:txBody>
        </p:sp>
        <p:pic>
          <p:nvPicPr>
            <p:cNvPr id="252" name="그림 251">
              <a:extLst>
                <a:ext uri="{FF2B5EF4-FFF2-40B4-BE49-F238E27FC236}">
                  <a16:creationId xmlns:a16="http://schemas.microsoft.com/office/drawing/2014/main" id="{7113C903-8D25-4EEE-BF87-821F2F9E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70493" y="3646863"/>
              <a:ext cx="299531" cy="321199"/>
            </a:xfrm>
            <a:prstGeom prst="rect">
              <a:avLst/>
            </a:prstGeom>
          </p:spPr>
        </p:pic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C1BEE20B-22DD-41E3-ACCA-7F2A1CB4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083763" y="3646863"/>
              <a:ext cx="299531" cy="321199"/>
            </a:xfrm>
            <a:prstGeom prst="rect">
              <a:avLst/>
            </a:prstGeom>
          </p:spPr>
        </p:pic>
        <p:pic>
          <p:nvPicPr>
            <p:cNvPr id="254" name="그림 253">
              <a:extLst>
                <a:ext uri="{FF2B5EF4-FFF2-40B4-BE49-F238E27FC236}">
                  <a16:creationId xmlns:a16="http://schemas.microsoft.com/office/drawing/2014/main" id="{77509B98-656F-4F91-AE99-C2F41179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599928" y="4098366"/>
              <a:ext cx="299531" cy="271118"/>
            </a:xfrm>
            <a:prstGeom prst="rect">
              <a:avLst/>
            </a:prstGeom>
          </p:spPr>
        </p:pic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0FE4F74C-6E60-4180-ADB7-88FEB414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61749" y="4248486"/>
              <a:ext cx="299531" cy="271118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A765C7D0-B389-4E68-BE6D-7BFE20F1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151747" y="4110105"/>
              <a:ext cx="299531" cy="271118"/>
            </a:xfrm>
            <a:prstGeom prst="rect">
              <a:avLst/>
            </a:prstGeom>
          </p:spPr>
        </p:pic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4A8CCC-D971-4F38-81FC-284F51F1FB62}"/>
                </a:ext>
              </a:extLst>
            </p:cNvPr>
            <p:cNvSpPr/>
            <p:nvPr/>
          </p:nvSpPr>
          <p:spPr>
            <a:xfrm>
              <a:off x="6477651" y="3520293"/>
              <a:ext cx="1119334" cy="1119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BFF61-0454-41A5-B0DE-55A123D78C46}"/>
              </a:ext>
            </a:extLst>
          </p:cNvPr>
          <p:cNvSpPr/>
          <p:nvPr/>
        </p:nvSpPr>
        <p:spPr>
          <a:xfrm>
            <a:off x="6240195" y="313123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580E8D-52BD-4B28-8A2C-43D9887D83C3}"/>
              </a:ext>
            </a:extLst>
          </p:cNvPr>
          <p:cNvSpPr/>
          <p:nvPr/>
        </p:nvSpPr>
        <p:spPr>
          <a:xfrm>
            <a:off x="6886691" y="3808321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41D0617-7FF6-4969-9EBA-54F400279A36}"/>
              </a:ext>
            </a:extLst>
          </p:cNvPr>
          <p:cNvSpPr/>
          <p:nvPr/>
        </p:nvSpPr>
        <p:spPr>
          <a:xfrm>
            <a:off x="6886691" y="4819502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C12429-4756-434C-AEA8-F888DAC7A020}"/>
              </a:ext>
            </a:extLst>
          </p:cNvPr>
          <p:cNvSpPr/>
          <p:nvPr/>
        </p:nvSpPr>
        <p:spPr>
          <a:xfrm>
            <a:off x="6240195" y="5396619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15FDBC4-C3AC-4911-ACA5-B52B84B3A96F}"/>
              </a:ext>
            </a:extLst>
          </p:cNvPr>
          <p:cNvSpPr/>
          <p:nvPr/>
        </p:nvSpPr>
        <p:spPr>
          <a:xfrm>
            <a:off x="6937933" y="586318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46D85BE-1E02-4C5D-8EB9-B56436BF635A}"/>
              </a:ext>
            </a:extLst>
          </p:cNvPr>
          <p:cNvSpPr/>
          <p:nvPr/>
        </p:nvSpPr>
        <p:spPr>
          <a:xfrm>
            <a:off x="5138121" y="3729339"/>
            <a:ext cx="626301" cy="310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F8C44B7-9A93-442B-8109-9FAECEACC72E}"/>
              </a:ext>
            </a:extLst>
          </p:cNvPr>
          <p:cNvSpPr/>
          <p:nvPr/>
        </p:nvSpPr>
        <p:spPr>
          <a:xfrm>
            <a:off x="5870347" y="2672473"/>
            <a:ext cx="6269450" cy="3500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7C42D9CE-6316-4B2B-8EEF-5E7E6909D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683" y="3696017"/>
          <a:ext cx="510507" cy="40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304560" imgH="241200" progId="Equation.DSMT4">
                  <p:embed/>
                </p:oleObj>
              </mc:Choice>
              <mc:Fallback>
                <p:oleObj name="Equation" r:id="rId31" imgW="304560" imgH="241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7C42D9CE-6316-4B2B-8EEF-5E7E6909D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143683" y="3696017"/>
                        <a:ext cx="510507" cy="404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/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/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/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/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/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295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07F4BA-10D5-41DA-899C-BA693925095B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CC1940-7D75-4375-BAB7-669798E555B7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0339EF-1CF1-4566-A6AB-5E8903F76BCB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44A28F-3162-4666-9C74-B6B1BE73D607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869B56-78DB-4ABA-A432-027204C2B761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71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01543EF-6D28-44C9-BC54-FDA605672B77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998F4D-F1D0-4751-A7EE-0E7A7780900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79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</a:rPr>
              <a:t>예제</a:t>
            </a:r>
            <a:r>
              <a:rPr lang="en-US" altLang="ko-KR" dirty="0">
                <a:solidFill>
                  <a:srgbClr val="FF0000"/>
                </a:solidFill>
              </a:rPr>
              <a:t>2: </a:t>
            </a:r>
            <a:r>
              <a:rPr lang="ko-KR" altLang="en-US" sz="1800" dirty="0">
                <a:solidFill>
                  <a:srgbClr val="FF0000"/>
                </a:solidFill>
              </a:rPr>
              <a:t>사과 개수가 변하면 최종 금액에 어떤 영향을 끼칠까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542C5-EBD2-4DAC-AEA8-3F23378AF199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5CACCF-9549-4F7D-A8A1-4286C2E2F76D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D256B-9E2E-429F-B030-2D8ECCEFB7B5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0E83F2-6CCE-4257-AAFC-B9DAC10DF053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8474-2265-4A96-A3EE-A4711BF33458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93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3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A795741-2881-4069-93D0-D1A63956CE16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4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A4E25A2-B184-4529-9EA6-0ADBD26C4766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41E81E-BE0C-45DC-A4D5-C8F10ABFCA85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86A70C24-EC98-43A6-8C5F-8F2B40239B1F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/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12C4903-6463-43D2-A16D-0FB88F55F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C65BE35-10D2-4829-B624-E539F8BBC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E6E162F-92E5-47A5-AF85-7901957C9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F43668-9A69-4B0E-9610-5F90B9FD1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E650ED9-AC68-4F4B-A556-E5EF8F6B1E15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12CC5-8D06-4378-9056-E50AFC3DBA10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746A3C-C451-4631-9F1B-DA7D2E48A1DA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5EDD94-3B58-45CD-A1A5-1B5F044C549C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3EA63-A4C4-491B-92D4-4A0484D6AF4B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0D1BEB1-8124-4194-BC67-7168D2001388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14EA37F-55EB-46E7-8799-519A6D0221A9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700BBEF-A524-4EB9-99F0-A1ED9BE8F8C1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43F420BE-609F-4787-B4C7-8609DCC81B81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95F0839-B8C0-4906-9FA6-949678D71F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8B9B4C-4207-4EC7-B01C-DE366D5FEB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107DF5-3DC5-49F9-8048-248EBAC32F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130A71A-36DA-45CE-BCA8-89E74EC51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C472B21-85B5-4A5E-87A4-52BB9CF66219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792C65C-4376-49FE-AA65-5A21CFB35C39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2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A0336CD5-EF3E-4343-A629-65DEB7013F60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3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F9B4C349-60D0-4333-AF92-8C27979BF0D7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6051C5D-D9AC-47F2-8708-053B273DA95C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0" name="오른쪽 중괄호 129">
            <a:extLst>
              <a:ext uri="{FF2B5EF4-FFF2-40B4-BE49-F238E27FC236}">
                <a16:creationId xmlns:a16="http://schemas.microsoft.com/office/drawing/2014/main" id="{20DDD32C-66D2-4FFF-86C8-1C077EE4836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4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6531355" y="4642609"/>
            <a:ext cx="957824" cy="1261989"/>
            <a:chOff x="6494639" y="4571124"/>
            <a:chExt cx="957824" cy="1261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6494640" y="4571124"/>
              <a:ext cx="478911" cy="642973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9AF5E1D-EFE3-476A-9082-59F0F7B5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7A0E0CC-EEAC-4D7B-AEFE-F110B74695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596BC8E-B029-4C65-B7CB-9F40871C4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55812DC-4B28-464C-A002-700AC013B0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7924B56A-A59A-4897-A3CC-6219CC573F2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F6AA583F-2F51-4792-AF51-C6EF7361A35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E230C6-EB25-466E-8528-D2EBCE15AF2A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1" name="오른쪽 중괄호 120">
            <a:extLst>
              <a:ext uri="{FF2B5EF4-FFF2-40B4-BE49-F238E27FC236}">
                <a16:creationId xmlns:a16="http://schemas.microsoft.com/office/drawing/2014/main" id="{D9C8DF31-8666-4E5E-8680-8830A01F0EAE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4121C77-0D16-4A6B-9460-30B5CD52D0CB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0A5974-1DD9-4B52-B198-86887319F64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1313111-2166-4E3E-AD17-853AEB6842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1BB991-2FCC-432C-B3AB-5E18BBBC6759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C6146F09-3A1C-4BFA-AB42-5DADD2C207A3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EEA9337-51A6-44F6-84A1-98F0BCD9C20F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7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639228" y="5593714"/>
            <a:ext cx="2781108" cy="473696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DB2BC8D-F4EE-4489-81A4-45FB4561ED21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42F38F1C-94B9-45F9-A0D0-74D9BD3ACC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0802FB6-24FA-488E-A03D-AA0DF57F76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53BF1F1-8B1A-4934-9191-6A02DDBB5F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9376593-2329-44C9-9B43-8CE4F6E5D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0284C9-A800-47E5-9FC2-CE55A251AA4F}"/>
              </a:ext>
            </a:extLst>
          </p:cNvPr>
          <p:cNvSpPr/>
          <p:nvPr/>
        </p:nvSpPr>
        <p:spPr>
          <a:xfrm>
            <a:off x="4716335" y="372071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E2DD56BF-2A51-4F20-85CC-2FC69A237A6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3BA2FE27-9C0C-4094-9BEB-BF5D1082334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CBAE62-8060-425C-BF47-4A4E1F3696A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4" name="오른쪽 중괄호 123">
            <a:extLst>
              <a:ext uri="{FF2B5EF4-FFF2-40B4-BE49-F238E27FC236}">
                <a16:creationId xmlns:a16="http://schemas.microsoft.com/office/drawing/2014/main" id="{0B7CE309-250F-48F6-B81E-870F41F3D3A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94B7B6C-B112-4520-B53B-202B6CB4917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D2F95A-DA21-43CA-ACF7-F6CA0CB5EC25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BF2C62-E3AD-4CE0-AA75-84D0BE1FB281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8CE9B63-FBFD-4606-98C5-20083F7FC0F6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B4CBB252-FE9B-4BB9-8EF1-75E3B4BD79A8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B063CF6B-47D1-4057-9727-11A774B72C7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8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56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5293584" y="4428392"/>
            <a:ext cx="2246086" cy="1524809"/>
            <a:chOff x="5256868" y="4356907"/>
            <a:chExt cx="2246086" cy="152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5256868" y="4356907"/>
              <a:ext cx="1237772" cy="1191000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C279044-4B97-46C9-B4B6-63DAD9748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5FC76F9-A631-4BC9-92F0-3387E0E83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C1FA84A-93A6-43BD-8BF9-E76E06425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4A1FD33-2215-4585-B09E-25EC041231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E839A88-8966-4752-BC4D-3EBA39BB2CF0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36109E3B-11B1-41C0-9F4D-E408DADE5A02}"/>
              </a:ext>
            </a:extLst>
          </p:cNvPr>
          <p:cNvSpPr/>
          <p:nvPr/>
        </p:nvSpPr>
        <p:spPr>
          <a:xfrm>
            <a:off x="2579031" y="571509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88612C32-74FE-4AFB-96FB-E4360B537BCF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5622B0A5-96B4-46D2-AF0B-2B105758B7C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16E8B31-17AE-4653-B491-4998EFEB4650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9" name="오른쪽 중괄호 128">
            <a:extLst>
              <a:ext uri="{FF2B5EF4-FFF2-40B4-BE49-F238E27FC236}">
                <a16:creationId xmlns:a16="http://schemas.microsoft.com/office/drawing/2014/main" id="{F272EA52-2843-42F6-AAB3-07A936F5E84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DC374C-EB30-45E5-BCB8-03D002E40A5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3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55C3EB6D-561D-4F28-A0CA-4969716B32EA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8A854E-811F-4CC7-8F7B-212DEA8B304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2B41CD2-76B9-4D02-A608-BEC548089AB5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B4281B44-5DFC-41BE-AA0E-77F89ECAA082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03774CCD-5347-4DF1-BA17-D080C54EB4F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4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4137257" y="5035375"/>
            <a:ext cx="2394099" cy="584017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98BB01E-1973-4B88-81E0-6BF0B7F52AE6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09D652-D970-4207-B827-222868A5255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237DCB3-E3F8-4D0C-B2DF-EC57D1EBCF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4D45AE0-DFE5-49B5-9495-A2AB26F4DB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595D9EE-1EBD-46EC-A353-859F057133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6E2FAB5-2207-4F6E-B855-69010506D2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D95E24A-D18F-4296-BF8F-154310F11734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89CEE118-A22C-4C1E-A518-E435EE7B8DF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8BFC64D8-27B4-481D-84A7-A901CA0378FE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1E380A-58A6-4EAB-99E5-43E17425D5C6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1" name="오른쪽 중괄호 130">
            <a:extLst>
              <a:ext uri="{FF2B5EF4-FFF2-40B4-BE49-F238E27FC236}">
                <a16:creationId xmlns:a16="http://schemas.microsoft.com/office/drawing/2014/main" id="{058D7239-5E5B-4292-979B-C56BF96F4607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E0ADF37-B8F3-4FFF-95E5-5C145F89FB8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CC88E019-D9F2-4102-BDF6-36FE1AA8EE37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B286DD6-0BC6-41D6-9216-2F60ECA95AE4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D8C020C-4752-49C7-9584-09166E2E9F34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D14BAEC-D5F5-4515-8B79-DCD25145C825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9612C69B-54A4-4106-BAF2-41D31219E0E6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0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192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Concept 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: Gradient Descent(GD) Method (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경사하강법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957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3771900" y="3897701"/>
            <a:ext cx="4205922" cy="2055500"/>
            <a:chOff x="3735184" y="3826216"/>
            <a:chExt cx="4205922" cy="2055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3735184" y="3826216"/>
              <a:ext cx="2759455" cy="1721691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7355637-55C1-4B38-9903-D182C7407FAD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9C6D16-C918-4C30-B69B-45DC0AD1286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D8DAB6-4861-4144-94FE-0570D20BB311}"/>
              </a:ext>
            </a:extLst>
          </p:cNvPr>
          <p:cNvCxnSpPr>
            <a:cxnSpLocks/>
          </p:cNvCxnSpPr>
          <p:nvPr/>
        </p:nvCxnSpPr>
        <p:spPr>
          <a:xfrm flipH="1">
            <a:off x="3133177" y="3609094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D791BD1-7BB4-4C5A-A23C-F93B1B48E181}"/>
              </a:ext>
            </a:extLst>
          </p:cNvPr>
          <p:cNvSpPr txBox="1"/>
          <p:nvPr/>
        </p:nvSpPr>
        <p:spPr>
          <a:xfrm>
            <a:off x="3419142" y="36126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4826AB1-AD6D-43DF-AB03-86C3A09B57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530FE38-E77B-4FC4-80C4-18699F8D19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302A2517-5F8A-4D89-A059-0288A9C03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7AA08E-D7A8-4DF7-80F0-CA72959233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FEC42B-A151-4211-A7C2-FF066F2B2C7F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DF4C500D-3035-4A3C-A2BB-A4C206BC05F1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2DAFF5BA-684E-4EC9-860F-B9FC016000F5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4E29A8-B606-4E3F-B403-AF74AA35D07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3" name="오른쪽 중괄호 132">
            <a:extLst>
              <a:ext uri="{FF2B5EF4-FFF2-40B4-BE49-F238E27FC236}">
                <a16:creationId xmlns:a16="http://schemas.microsoft.com/office/drawing/2014/main" id="{B165712F-D80E-4897-98AB-F55C1392EE88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0A77782-2B15-42F7-8CD3-B7866C9DC750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6168BCCB-64F2-4189-899A-73431C5C36F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893302C-6AFD-4C7B-BDA4-739FF5FF3FAB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BABCE8-65C3-4E9C-91BD-5502DB64EC0B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75844393-8811-44C7-8F32-039DB20FF3C1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655BC56C-FE0D-4185-BA85-625E1B09D4DC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458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110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9AF0B3C4-E85B-41EA-8845-F73415D6AD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DA4173D6-FFDE-43E3-8C0C-E49A50DF72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B57A29C-563B-406A-AA70-EAE568F0CE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1635006-6C0B-490D-A44C-73AD356F44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CEF425E-68BD-4739-9A7C-1A539C1DDBDE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7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9567F600-7ABA-42B3-BFDF-FB40A99622D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8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73FB337B-412F-4893-96FE-D5B86E18D57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1C4B44-E67A-40E7-8507-97DAC526D8E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6" name="오른쪽 중괄호 145">
            <a:extLst>
              <a:ext uri="{FF2B5EF4-FFF2-40B4-BE49-F238E27FC236}">
                <a16:creationId xmlns:a16="http://schemas.microsoft.com/office/drawing/2014/main" id="{A326D5BE-CA01-4971-AFC8-CB943B2FE040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C1B8F90-7466-48A1-AD68-AE22CD1BE8F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DC10D994-277A-4D94-8518-8DDDED309B23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8A679F-A1C5-4389-ACE1-FB7F968591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8D1A9D-F346-497B-81FE-7B6AB2C55C6F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7F489556-0CF0-49A2-803E-84F145B0F3FA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A6C14991-03C7-42DF-8312-D1863AA7ACC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95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110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/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F20EF7"/>
                          </a:solidFill>
                          <a:latin typeface="Cambria Math" panose="02040503050406030204" pitchFamily="18" charset="0"/>
                        </a:rPr>
                        <m:t>𝟏𝟏𝟎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A6A7CF-7EE6-49F1-A5F3-D6693DC49372}"/>
              </a:ext>
            </a:extLst>
          </p:cNvPr>
          <p:cNvSpPr txBox="1"/>
          <p:nvPr/>
        </p:nvSpPr>
        <p:spPr>
          <a:xfrm>
            <a:off x="4986262" y="2284646"/>
            <a:ext cx="131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20EF7"/>
                </a:solidFill>
              </a:rPr>
              <a:t>Chain rule</a:t>
            </a:r>
            <a:endParaRPr lang="ko-KR" altLang="en-US" sz="1400" dirty="0">
              <a:solidFill>
                <a:srgbClr val="F20EF7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60730B47-2656-47C8-AB04-0105D00F96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47971BDC-902F-4F7B-934A-6C5DB02055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34EE691-B1A3-48B5-A00B-9DC5AD6D78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70CE29D-6E88-499B-B7A2-B06A7DC5D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1C15617-FB0A-4D46-88B8-724B1317EB32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01398DF7-8D74-4597-BE35-16198BA0BA5E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화살표: 오른쪽 144">
            <a:extLst>
              <a:ext uri="{FF2B5EF4-FFF2-40B4-BE49-F238E27FC236}">
                <a16:creationId xmlns:a16="http://schemas.microsoft.com/office/drawing/2014/main" id="{250DB7A7-0EC1-4891-9362-0223EAD4C38D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1C9B49-278A-4865-BA60-D787697D421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18E0BF99-811A-43AE-AEA1-EA8F354E1C9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AFBCC44-9123-431D-8E6F-71279FFA87E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4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84D61D47-0316-452E-B2B3-4D32F24F068E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C3BF46C-6DDF-4CD3-85B3-5F3E18B67AE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B7F43-E095-40F9-9B12-296D3A880B5A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TextBox 170">
            <a:extLst>
              <a:ext uri="{FF2B5EF4-FFF2-40B4-BE49-F238E27FC236}">
                <a16:creationId xmlns:a16="http://schemas.microsoft.com/office/drawing/2014/main" id="{083BDA51-FB51-4DAC-BF8E-35A5C0AAA7FE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6FA74177-7C00-42FA-B44D-2DFC15AAF57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</p:spTree>
    <p:extLst>
      <p:ext uri="{BB962C8B-B14F-4D97-AF65-F5344CB8AC3E}">
        <p14:creationId xmlns:p14="http://schemas.microsoft.com/office/powerpoint/2010/main" val="3592262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Weight Update (a:</a:t>
            </a:r>
            <a:r>
              <a:rPr lang="ko-KR" altLang="en-US" dirty="0"/>
              <a:t> 사과의 개수</a:t>
            </a:r>
            <a:r>
              <a:rPr lang="en-US" altLang="ko-KR" dirty="0"/>
              <a:t>)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300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750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65265" y="3466815"/>
            <a:ext cx="50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715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endParaRPr lang="en-US" altLang="ko-KR" sz="1400" dirty="0"/>
          </a:p>
          <a:p>
            <a:r>
              <a:rPr lang="en-US" altLang="ko-KR" sz="1400" b="1" dirty="0">
                <a:solidFill>
                  <a:srgbClr val="F20EF7"/>
                </a:solidFill>
              </a:rPr>
              <a:t>825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09278-387B-4091-BBC1-98F4AF9F6C4B}"/>
              </a:ext>
            </a:extLst>
          </p:cNvPr>
          <p:cNvSpPr txBox="1"/>
          <p:nvPr/>
        </p:nvSpPr>
        <p:spPr>
          <a:xfrm>
            <a:off x="207022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9A52B9-BF37-4C27-97D3-66733CA1F84B}"/>
              </a:ext>
            </a:extLst>
          </p:cNvPr>
          <p:cNvSpPr txBox="1"/>
          <p:nvPr/>
        </p:nvSpPr>
        <p:spPr>
          <a:xfrm>
            <a:off x="300871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7FA42F-1A63-47D1-8ED2-DD8E66DEC7F7}"/>
              </a:ext>
            </a:extLst>
          </p:cNvPr>
          <p:cNvSpPr txBox="1"/>
          <p:nvPr/>
        </p:nvSpPr>
        <p:spPr>
          <a:xfrm>
            <a:off x="216738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/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/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E12D698-594B-4E59-9DD0-A3189DBDFFA2}"/>
              </a:ext>
            </a:extLst>
          </p:cNvPr>
          <p:cNvSpPr txBox="1"/>
          <p:nvPr/>
        </p:nvSpPr>
        <p:spPr>
          <a:xfrm>
            <a:off x="205470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/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/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/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A8F2843-8927-4B0F-94EE-421FA09DC51D}"/>
              </a:ext>
            </a:extLst>
          </p:cNvPr>
          <p:cNvSpPr txBox="1"/>
          <p:nvPr/>
        </p:nvSpPr>
        <p:spPr>
          <a:xfrm>
            <a:off x="215222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BBB3D1-D3DC-4C3B-A174-8D5CC77746FC}"/>
              </a:ext>
            </a:extLst>
          </p:cNvPr>
          <p:cNvGrpSpPr/>
          <p:nvPr/>
        </p:nvGrpSpPr>
        <p:grpSpPr>
          <a:xfrm>
            <a:off x="996293" y="1761560"/>
            <a:ext cx="2243665" cy="749482"/>
            <a:chOff x="4957916" y="2328941"/>
            <a:chExt cx="3213364" cy="756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/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f>
                          <m:fPr>
                            <m:ctrlP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solidFill>
                              <a:srgbClr val="F20EF7"/>
                            </a:solidFill>
                            <a:latin typeface="Cambria Math" panose="02040503050406030204" pitchFamily="18" charset="0"/>
                          </a:rPr>
                          <m:t>𝟏𝟏𝟎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blipFill>
                  <a:blip r:embed="rId10"/>
                  <a:stretch>
                    <a:fillRect b="-1235"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D9B524-BAA0-432C-BBE4-0928A37139CE}"/>
                </a:ext>
              </a:extLst>
            </p:cNvPr>
            <p:cNvSpPr txBox="1"/>
            <p:nvPr/>
          </p:nvSpPr>
          <p:spPr>
            <a:xfrm>
              <a:off x="4957916" y="2328941"/>
              <a:ext cx="1314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20EF7"/>
                  </a:solidFill>
                </a:rPr>
                <a:t>Chain rule</a:t>
              </a:r>
              <a:endParaRPr lang="ko-KR" altLang="en-US" sz="1050" dirty="0">
                <a:solidFill>
                  <a:srgbClr val="F20E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182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/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그림 271">
            <a:extLst>
              <a:ext uri="{FF2B5EF4-FFF2-40B4-BE49-F238E27FC236}">
                <a16:creationId xmlns:a16="http://schemas.microsoft.com/office/drawing/2014/main" id="{E568CF90-74CE-4B67-984C-50236CB34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9" r="55037" b="65929"/>
          <a:stretch/>
        </p:blipFill>
        <p:spPr>
          <a:xfrm>
            <a:off x="1837158" y="2393645"/>
            <a:ext cx="3382342" cy="2519995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DC54EB3-5FF7-4EFC-A12A-8DB18A7F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13" y="2048507"/>
            <a:ext cx="3991246" cy="41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939053" y="330894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871522" y="357423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937400" y="461131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916448" y="329954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894759" y="458511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664526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469630" y="357423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467977" y="445709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565117" y="283488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565117" y="506419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826646" y="562667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917231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4195103" y="419180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447808" y="419180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842356" y="328509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899143" y="460829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253382" y="392651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674304" y="443141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394259" y="616342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2202688" y="587076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497716" y="392651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/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828234" y="283851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/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862081" y="487660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/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/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891989" y="536492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6175042" y="384664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875125" y="418218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897171" y="391689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/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blipFill>
                <a:blip r:embed="rId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/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blipFill>
                <a:blip r:embed="rId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975205" y="254912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3B6120-98EC-4B83-8F49-BF27F106F524}"/>
              </a:ext>
            </a:extLst>
          </p:cNvPr>
          <p:cNvSpPr txBox="1"/>
          <p:nvPr/>
        </p:nvSpPr>
        <p:spPr>
          <a:xfrm>
            <a:off x="6000188" y="294374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/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B0F9CCF-5131-493E-83D6-E07535548FA9}"/>
              </a:ext>
            </a:extLst>
          </p:cNvPr>
          <p:cNvSpPr txBox="1"/>
          <p:nvPr/>
        </p:nvSpPr>
        <p:spPr>
          <a:xfrm>
            <a:off x="5730684" y="4059074"/>
            <a:ext cx="16199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Sigmoid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AA8845-0C08-43A6-8198-12F6B2CF6231}"/>
              </a:ext>
            </a:extLst>
          </p:cNvPr>
          <p:cNvSpPr/>
          <p:nvPr/>
        </p:nvSpPr>
        <p:spPr>
          <a:xfrm>
            <a:off x="5537603" y="2922572"/>
            <a:ext cx="3527658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DA070-404F-47B1-8A46-E22D8F75D1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8" y="1118180"/>
            <a:ext cx="2167872" cy="1443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96C0D-A8EF-4B15-93EA-19A118C7CC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2" y="2274897"/>
            <a:ext cx="1282766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8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/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/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/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/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blipFill>
                <a:blip r:embed="rId1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/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blipFill>
                <a:blip r:embed="rId1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BF1C64C-494C-4997-9A8E-E17896C12BCF}"/>
              </a:ext>
            </a:extLst>
          </p:cNvPr>
          <p:cNvSpPr txBox="1"/>
          <p:nvPr/>
        </p:nvSpPr>
        <p:spPr>
          <a:xfrm>
            <a:off x="5758888" y="230239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35FB33-0523-43A4-A661-05252B02EBDB}"/>
              </a:ext>
            </a:extLst>
          </p:cNvPr>
          <p:cNvSpPr/>
          <p:nvPr/>
        </p:nvSpPr>
        <p:spPr>
          <a:xfrm>
            <a:off x="5296302" y="2281222"/>
            <a:ext cx="6402937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2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FB88117-9DBE-4BA0-9C54-1746DBC34009}"/>
              </a:ext>
            </a:extLst>
          </p:cNvPr>
          <p:cNvSpPr txBox="1"/>
          <p:nvPr/>
        </p:nvSpPr>
        <p:spPr>
          <a:xfrm>
            <a:off x="7930473" y="2591406"/>
            <a:ext cx="130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Sigmoid gate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B1395B-2FFE-4E7F-B60C-0E7F68E0F5AB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C137F7-9277-47AB-AE5C-D69BF9566BD5}"/>
              </a:ext>
            </a:extLst>
          </p:cNvPr>
          <p:cNvCxnSpPr>
            <a:cxnSpLocks/>
          </p:cNvCxnSpPr>
          <p:nvPr/>
        </p:nvCxnSpPr>
        <p:spPr>
          <a:xfrm flipH="1">
            <a:off x="7291735" y="1912450"/>
            <a:ext cx="94596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3751CE-CECD-452D-8F04-CA39F39CFFFD}"/>
              </a:ext>
            </a:extLst>
          </p:cNvPr>
          <p:cNvCxnSpPr>
            <a:cxnSpLocks/>
            <a:stCxn id="70" idx="0"/>
          </p:cNvCxnSpPr>
          <p:nvPr/>
        </p:nvCxnSpPr>
        <p:spPr>
          <a:xfrm rot="5400000" flipH="1" flipV="1">
            <a:off x="6072692" y="1391027"/>
            <a:ext cx="1129336" cy="2236904"/>
          </a:xfrm>
          <a:prstGeom prst="bentConnector3">
            <a:avLst>
              <a:gd name="adj1" fmla="val 65405"/>
            </a:avLst>
          </a:prstGeom>
          <a:ln w="19050">
            <a:solidFill>
              <a:srgbClr val="FE200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7AEA98-D3DC-44C6-AF92-7263DE2FBE9F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703962-94E6-4C96-8D7B-95D396A7C42B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/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71372D-C22D-4CB0-B071-4E5684ED6939}"/>
              </a:ext>
            </a:extLst>
          </p:cNvPr>
          <p:cNvSpPr/>
          <p:nvPr/>
        </p:nvSpPr>
        <p:spPr>
          <a:xfrm>
            <a:off x="5781399" y="2591406"/>
            <a:ext cx="5917840" cy="1375537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125C583-AB98-4B8F-8DEC-98694976A8A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63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C4EE34-F02A-42FE-8156-8F94521A3411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D1DC21-0980-4FED-B171-55F876090DF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0310206-2DC1-43AB-A686-E47D273188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07A1B8FD-0050-4446-9E9C-D1080CF095B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A58E0541-DC29-4C09-9794-E7AA03D8052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E02DD4-B229-4112-A372-0151B47DAAE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7FAD26F1-5EA7-4AEB-9408-84E016D6B38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3CE52CE0-F98A-4B27-B509-4FCFFC66757A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098FF17-ED9F-4E06-B96D-B53DA8263C9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BB66AB2-F480-42AB-A858-2A84924FA94C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9836555-169C-4747-865B-A0FBFDFDC0B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846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67BF26-D1A1-43F7-8981-ED9E514D5958}"/>
              </a:ext>
            </a:extLst>
          </p:cNvPr>
          <p:cNvSpPr/>
          <p:nvPr/>
        </p:nvSpPr>
        <p:spPr>
          <a:xfrm flipV="1">
            <a:off x="108849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D43490-1504-4BE5-B820-3F5BCA13389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A6559-382D-4CF9-8366-4D6799BFA2D2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BE698C-AC6B-4F39-A03F-BDA6EFE92493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32369A5-2784-4F95-8D99-317C141343AE}"/>
              </a:ext>
            </a:extLst>
          </p:cNvPr>
          <p:cNvCxnSpPr>
            <a:cxnSpLocks/>
            <a:stCxn id="95" idx="3"/>
            <a:endCxn id="67" idx="0"/>
          </p:cNvCxnSpPr>
          <p:nvPr/>
        </p:nvCxnSpPr>
        <p:spPr>
          <a:xfrm flipV="1">
            <a:off x="10634944" y="3942476"/>
            <a:ext cx="536692" cy="315272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FACC314-758D-4D5F-A81D-32F6FFE9096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9EDDA0B-2D93-4F0F-ABC4-16A054207E65}"/>
                </a:ext>
              </a:extLst>
            </p:cNvPr>
            <p:cNvGrpSpPr/>
            <p:nvPr/>
          </p:nvGrpSpPr>
          <p:grpSpPr>
            <a:xfrm>
              <a:off x="7991682" y="4944205"/>
              <a:ext cx="3584669" cy="1127826"/>
              <a:chOff x="4799864" y="4959298"/>
              <a:chExt cx="3584669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3D8BA536-BFF9-4DEE-AF57-D7E410520A5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/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B17CC4A-A60A-4CF8-B729-B74ED230E514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BDCD669-1005-4670-92E5-3BE906C954D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88501F04-7064-49E6-AFF9-9CDC1FD47B2C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0C3C0643-6024-4D8F-B9BC-EFD3F8F3F009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C28BDFE-A843-4A62-B4BF-9B164DC3889F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B23A547D-BAB1-4699-9120-98A0605ED5B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4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085620"/>
            <a:ext cx="10701177" cy="11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Backpropagation: </a:t>
            </a:r>
            <a:r>
              <a:rPr lang="ko-KR" altLang="en-US" sz="1600" dirty="0"/>
              <a:t>계산 결과와 정답의 오차를 구해서 오차에 관여하는 노드 값들의 가중치와 편향을 수정하는데</a:t>
            </a:r>
            <a:r>
              <a:rPr lang="en-US" altLang="ko-KR" sz="1600" dirty="0"/>
              <a:t>, 		     </a:t>
            </a:r>
            <a:r>
              <a:rPr lang="ko-KR" altLang="en-US" sz="1600" b="1" dirty="0">
                <a:solidFill>
                  <a:srgbClr val="0000FF"/>
                </a:solidFill>
              </a:rPr>
              <a:t>오차가 작아지는 방향으로 반복해서 수정</a:t>
            </a:r>
            <a:r>
              <a:rPr lang="ko-KR" altLang="en-US" sz="1600" dirty="0"/>
              <a:t>하는 기법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41C0F6A-3203-4516-8869-C738C7CB4DF2}"/>
              </a:ext>
            </a:extLst>
          </p:cNvPr>
          <p:cNvGrpSpPr/>
          <p:nvPr/>
        </p:nvGrpSpPr>
        <p:grpSpPr>
          <a:xfrm>
            <a:off x="5801299" y="3230856"/>
            <a:ext cx="6306368" cy="2700170"/>
            <a:chOff x="3006074" y="3226513"/>
            <a:chExt cx="7176822" cy="3089146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D96FB12-F396-4901-AE7C-72ED5A18C237}"/>
                </a:ext>
              </a:extLst>
            </p:cNvPr>
            <p:cNvGrpSpPr/>
            <p:nvPr/>
          </p:nvGrpSpPr>
          <p:grpSpPr>
            <a:xfrm>
              <a:off x="3006074" y="3572354"/>
              <a:ext cx="6179851" cy="2743305"/>
              <a:chOff x="1830749" y="2007172"/>
              <a:chExt cx="7343039" cy="3259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768C2790-0BC0-4A5C-B929-634281E84EDF}"/>
                      </a:ext>
                    </a:extLst>
                  </p:cNvPr>
                  <p:cNvSpPr/>
                  <p:nvPr/>
                </p:nvSpPr>
                <p:spPr>
                  <a:xfrm>
                    <a:off x="1830749" y="2513651"/>
                    <a:ext cx="1680268" cy="86429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Input 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768C2790-0BC0-4A5C-B929-634281E84E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0749" y="2513651"/>
                    <a:ext cx="1680268" cy="86429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9B60E951-3385-4077-9769-EB0DBB3EE0B5}"/>
                      </a:ext>
                    </a:extLst>
                  </p:cNvPr>
                  <p:cNvSpPr/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Model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altLang="ko-KR" sz="1200" dirty="0"/>
                      <a:t>(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a14:m>
                    <a:r>
                      <a:rPr lang="en-US" altLang="ko-KR" sz="1200" dirty="0"/>
                      <a:t>)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9B60E951-3385-4077-9769-EB0DBB3EE0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8B67AA8-2E77-4BE2-8556-D633C210DF8D}"/>
                      </a:ext>
                    </a:extLst>
                  </p:cNvPr>
                  <p:cNvSpPr/>
                  <p:nvPr/>
                </p:nvSpPr>
                <p:spPr>
                  <a:xfrm>
                    <a:off x="7493520" y="2513650"/>
                    <a:ext cx="1680268" cy="86429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Output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8B67AA8-2E77-4BE2-8556-D633C210DF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3520" y="2513650"/>
                    <a:ext cx="1680268" cy="86429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8516AB8C-0CB0-4141-BB7F-4395A598A04D}"/>
                      </a:ext>
                    </a:extLst>
                  </p:cNvPr>
                  <p:cNvSpPr/>
                  <p:nvPr/>
                </p:nvSpPr>
                <p:spPr>
                  <a:xfrm>
                    <a:off x="7493520" y="4402533"/>
                    <a:ext cx="1680268" cy="86429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Loss 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2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ko-KR" sz="1200" dirty="0"/>
                      <a:t>)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8516AB8C-0CB0-4141-BB7F-4395A598A0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3520" y="4402533"/>
                    <a:ext cx="1680268" cy="86429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57FCDAF-429D-46D2-8E8E-CF5A24AD64BB}"/>
                  </a:ext>
                </a:extLst>
              </p:cNvPr>
              <p:cNvCxnSpPr>
                <a:stCxn id="83" idx="3"/>
                <a:endCxn id="84" idx="1"/>
              </p:cNvCxnSpPr>
              <p:nvPr/>
            </p:nvCxnSpPr>
            <p:spPr>
              <a:xfrm>
                <a:off x="3511017" y="2945799"/>
                <a:ext cx="75956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7BE0F7CE-2430-4F43-9AD7-D62D09BD64B7}"/>
                  </a:ext>
                </a:extLst>
              </p:cNvPr>
              <p:cNvCxnSpPr/>
              <p:nvPr/>
            </p:nvCxnSpPr>
            <p:spPr>
              <a:xfrm>
                <a:off x="6733954" y="2945197"/>
                <a:ext cx="75956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B7150E61-B559-412D-B38D-D9C02B3D867C}"/>
                  </a:ext>
                </a:extLst>
              </p:cNvPr>
              <p:cNvCxnSpPr>
                <a:cxnSpLocks/>
                <a:stCxn id="85" idx="2"/>
                <a:endCxn id="86" idx="0"/>
              </p:cNvCxnSpPr>
              <p:nvPr/>
            </p:nvCxnSpPr>
            <p:spPr>
              <a:xfrm>
                <a:off x="8333654" y="3377946"/>
                <a:ext cx="0" cy="1024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14">
                <a:extLst>
                  <a:ext uri="{FF2B5EF4-FFF2-40B4-BE49-F238E27FC236}">
                    <a16:creationId xmlns:a16="http://schemas.microsoft.com/office/drawing/2014/main" id="{7B57B262-A715-4249-9162-054E9D8477ED}"/>
                  </a:ext>
                </a:extLst>
              </p:cNvPr>
              <p:cNvCxnSpPr>
                <a:cxnSpLocks/>
                <a:stCxn id="86" idx="1"/>
                <a:endCxn id="84" idx="2"/>
              </p:cNvCxnSpPr>
              <p:nvPr/>
            </p:nvCxnSpPr>
            <p:spPr>
              <a:xfrm rot="10800000">
                <a:off x="5502270" y="3884425"/>
                <a:ext cx="1991251" cy="95025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B528CA53-6C87-47B8-800B-8ECB0CED428F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168" y="4264033"/>
                    <a:ext cx="1082592" cy="334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dirty="0"/>
                      <a:t>Update</a:t>
                    </a:r>
                    <a14:m>
                      <m:oMath xmlns:m="http://schemas.openxmlformats.org/officeDocument/2006/math">
                        <m:r>
                          <a:rPr lang="en-US" altLang="ko-KR" sz="1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a14:m>
                    <a:endParaRPr lang="ko-KR" altLang="en-US" sz="1000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B528CA53-6C87-47B8-800B-8ECB0CED42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5168" y="4264033"/>
                    <a:ext cx="1082592" cy="33471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964D1E14-B1A4-4323-9919-A193F6FD2BD0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761" y="4902739"/>
                    <a:ext cx="1076192" cy="334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dirty="0"/>
                      <a:t>min </a:t>
                    </a:r>
                    <a14:m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0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ko-KR" sz="1000" dirty="0"/>
                      <a:t>)</a:t>
                    </a:r>
                    <a:endParaRPr lang="ko-KR" altLang="en-US" sz="1000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964D1E14-B1A4-4323-9919-A193F6FD2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761" y="4902739"/>
                    <a:ext cx="1076192" cy="3347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6154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5567CBA-5CC7-4401-BCBD-D933BD237595}"/>
                    </a:ext>
                  </a:extLst>
                </p:cNvPr>
                <p:cNvSpPr txBox="1"/>
                <p:nvPr/>
              </p:nvSpPr>
              <p:spPr>
                <a:xfrm>
                  <a:off x="4862095" y="3226513"/>
                  <a:ext cx="2467808" cy="326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200" dirty="0"/>
                    <a:t>=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a14:m>
                  <a:r>
                    <a:rPr lang="en-US" altLang="ko-KR" sz="12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ko-KR" sz="1200" dirty="0"/>
                    <a:t>)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5567CBA-5CC7-4401-BCBD-D933BD237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095" y="3226513"/>
                  <a:ext cx="2467808" cy="326292"/>
                </a:xfrm>
                <a:prstGeom prst="rect">
                  <a:avLst/>
                </a:prstGeom>
                <a:blipFill>
                  <a:blip r:embed="rId22"/>
                  <a:stretch>
                    <a:fillRect t="-4255" r="-2809" b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81D720A-F913-4BF4-8D88-4E7D7CAEB118}"/>
                    </a:ext>
                  </a:extLst>
                </p:cNvPr>
                <p:cNvSpPr txBox="1"/>
                <p:nvPr/>
              </p:nvSpPr>
              <p:spPr>
                <a:xfrm>
                  <a:off x="9291335" y="3323872"/>
                  <a:ext cx="891561" cy="500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ko-KR" altLang="en-US" sz="1100" i="1">
                          <a:latin typeface="Cambria Math" panose="02040503050406030204" pitchFamily="18" charset="0"/>
                        </a:rPr>
                        <m:t>가</m:t>
                      </m:r>
                    </m:oMath>
                  </a14:m>
                  <a:r>
                    <a:rPr lang="ko-KR" altLang="en-US" sz="1100" dirty="0"/>
                    <a:t>중치</a:t>
                  </a:r>
                  <a:endParaRPr lang="en-US" altLang="ko-KR" sz="1100" dirty="0"/>
                </a:p>
                <a:p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100" i="1">
                          <a:latin typeface="Cambria Math" panose="02040503050406030204" pitchFamily="18" charset="0"/>
                        </a:rPr>
                        <m:t>편</m:t>
                      </m:r>
                    </m:oMath>
                  </a14:m>
                  <a:r>
                    <a:rPr lang="ko-KR" altLang="en-US" sz="1100" dirty="0"/>
                    <a:t>향</a:t>
                  </a: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81D720A-F913-4BF4-8D88-4E7D7CAEB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335" y="3323872"/>
                  <a:ext cx="891561" cy="500295"/>
                </a:xfrm>
                <a:prstGeom prst="rect">
                  <a:avLst/>
                </a:prstGeom>
                <a:blipFill>
                  <a:blip r:embed="rId2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7BF956F-83A2-47BE-9AC2-6B46D9896A62}"/>
              </a:ext>
            </a:extLst>
          </p:cNvPr>
          <p:cNvSpPr/>
          <p:nvPr/>
        </p:nvSpPr>
        <p:spPr>
          <a:xfrm>
            <a:off x="8631446" y="5644839"/>
            <a:ext cx="759251" cy="28618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FDBD1-9035-4DB7-8F1E-A6E86C2BB964}"/>
              </a:ext>
            </a:extLst>
          </p:cNvPr>
          <p:cNvSpPr txBox="1"/>
          <p:nvPr/>
        </p:nvSpPr>
        <p:spPr>
          <a:xfrm>
            <a:off x="8496910" y="6035137"/>
            <a:ext cx="177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Loss</a:t>
            </a:r>
            <a:r>
              <a:rPr lang="ko-KR" altLang="en-US" sz="1200" b="1" dirty="0">
                <a:solidFill>
                  <a:srgbClr val="0000FF"/>
                </a:solidFill>
              </a:rPr>
              <a:t>를 최소화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94E6AC7-0A66-4274-BCF2-56C9FFA76E73}"/>
              </a:ext>
            </a:extLst>
          </p:cNvPr>
          <p:cNvGrpSpPr/>
          <p:nvPr/>
        </p:nvGrpSpPr>
        <p:grpSpPr>
          <a:xfrm>
            <a:off x="890034" y="3013643"/>
            <a:ext cx="4462856" cy="3412418"/>
            <a:chOff x="4078092" y="2986521"/>
            <a:chExt cx="4462856" cy="341241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3D74C91-CBA0-438B-AA3E-C08045F959DF}"/>
                </a:ext>
              </a:extLst>
            </p:cNvPr>
            <p:cNvGrpSpPr/>
            <p:nvPr/>
          </p:nvGrpSpPr>
          <p:grpSpPr>
            <a:xfrm>
              <a:off x="4238749" y="3267022"/>
              <a:ext cx="4302199" cy="3131917"/>
              <a:chOff x="656129" y="2136811"/>
              <a:chExt cx="5516192" cy="4015682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4E09DC0D-D832-4CD8-9B5B-7E9F69E29B93}"/>
                  </a:ext>
                </a:extLst>
              </p:cNvPr>
              <p:cNvSpPr/>
              <p:nvPr/>
            </p:nvSpPr>
            <p:spPr>
              <a:xfrm>
                <a:off x="656129" y="2136811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b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타원 137">
                    <a:extLst>
                      <a:ext uri="{FF2B5EF4-FFF2-40B4-BE49-F238E27FC236}">
                        <a16:creationId xmlns:a16="http://schemas.microsoft.com/office/drawing/2014/main" id="{F53FA1EF-D904-4EFF-A068-EBA7739F9415}"/>
                      </a:ext>
                    </a:extLst>
                  </p:cNvPr>
                  <p:cNvSpPr/>
                  <p:nvPr/>
                </p:nvSpPr>
                <p:spPr>
                  <a:xfrm>
                    <a:off x="656129" y="3472150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960EE980-FA4C-49AD-B56E-873C814708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129" y="3472150"/>
                    <a:ext cx="767164" cy="85179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EE0892BA-3689-4A44-89E9-7A06E919F64A}"/>
                      </a:ext>
                    </a:extLst>
                  </p:cNvPr>
                  <p:cNvSpPr/>
                  <p:nvPr/>
                </p:nvSpPr>
                <p:spPr>
                  <a:xfrm>
                    <a:off x="2407862" y="3469083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l-GR" altLang="ko-KR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44309BDD-E252-47C9-B41E-DE0F584D0F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862" y="3469083"/>
                    <a:ext cx="767164" cy="85179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98FB4DFA-DE3C-4E6E-A3F6-016D8FF92AB4}"/>
                  </a:ext>
                </a:extLst>
              </p:cNvPr>
              <p:cNvCxnSpPr>
                <a:cxnSpLocks/>
                <a:stCxn id="137" idx="6"/>
              </p:cNvCxnSpPr>
              <p:nvPr/>
            </p:nvCxnSpPr>
            <p:spPr>
              <a:xfrm>
                <a:off x="1423293" y="2562710"/>
                <a:ext cx="984569" cy="1173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57D6AF0B-CB25-479D-9D3F-0FF8718C91C5}"/>
                  </a:ext>
                </a:extLst>
              </p:cNvPr>
              <p:cNvCxnSpPr>
                <a:cxnSpLocks/>
                <a:stCxn id="138" idx="6"/>
                <a:endCxn id="139" idx="2"/>
              </p:cNvCxnSpPr>
              <p:nvPr/>
            </p:nvCxnSpPr>
            <p:spPr>
              <a:xfrm flipV="1">
                <a:off x="1423293" y="3894982"/>
                <a:ext cx="984569" cy="3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65E222E-476F-43BB-9B9A-D84F0AE39B37}"/>
                  </a:ext>
                </a:extLst>
              </p:cNvPr>
              <p:cNvSpPr txBox="1"/>
              <p:nvPr/>
            </p:nvSpPr>
            <p:spPr>
              <a:xfrm>
                <a:off x="2036031" y="5837588"/>
                <a:ext cx="2277990" cy="314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&lt;Multi-Layer Perceptron&gt;</a:t>
                </a:r>
                <a:endParaRPr lang="ko-KR" alt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EBC97D18-2349-4303-84F6-67EA1E3AFF5D}"/>
                      </a:ext>
                    </a:extLst>
                  </p:cNvPr>
                  <p:cNvSpPr/>
                  <p:nvPr/>
                </p:nvSpPr>
                <p:spPr>
                  <a:xfrm>
                    <a:off x="656129" y="4807489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741F516F-FCEE-4B6C-AF8E-9CCBAD3730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129" y="4807489"/>
                    <a:ext cx="767164" cy="85179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C7CE5DEC-BF1E-40AA-A75F-CE70A741D90B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1423293" y="4011971"/>
                <a:ext cx="984569" cy="12214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A0F564A9-A736-407B-B92F-8B0515A6D45C}"/>
                  </a:ext>
                </a:extLst>
              </p:cNvPr>
              <p:cNvSpPr/>
              <p:nvPr/>
            </p:nvSpPr>
            <p:spPr>
              <a:xfrm>
                <a:off x="2407862" y="2157396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b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544766F5-05D7-424E-8FE4-F6C305728075}"/>
                      </a:ext>
                    </a:extLst>
                  </p:cNvPr>
                  <p:cNvSpPr/>
                  <p:nvPr/>
                </p:nvSpPr>
                <p:spPr>
                  <a:xfrm>
                    <a:off x="2407862" y="4803615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l-GR" altLang="ko-KR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908F6EA-6ECE-4ECB-AF04-DD643BB31F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862" y="4803615"/>
                    <a:ext cx="767164" cy="85179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03DF7E2-2D04-4976-ADA7-3DE758451CBD}"/>
                  </a:ext>
                </a:extLst>
              </p:cNvPr>
              <p:cNvCxnSpPr/>
              <p:nvPr/>
            </p:nvCxnSpPr>
            <p:spPr>
              <a:xfrm flipV="1">
                <a:off x="3176699" y="3894982"/>
                <a:ext cx="984569" cy="3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D0DDE5BD-4175-499D-89DD-68CEDC4501AA}"/>
                  </a:ext>
                </a:extLst>
              </p:cNvPr>
              <p:cNvSpPr/>
              <p:nvPr/>
            </p:nvSpPr>
            <p:spPr>
              <a:xfrm>
                <a:off x="4159595" y="3469083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altLang="ko-KR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AE10ED73-5DCD-4427-B587-8A74BF51488D}"/>
                  </a:ext>
                </a:extLst>
              </p:cNvPr>
              <p:cNvCxnSpPr/>
              <p:nvPr/>
            </p:nvCxnSpPr>
            <p:spPr>
              <a:xfrm flipV="1">
                <a:off x="4940201" y="3890161"/>
                <a:ext cx="587452" cy="42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1738905-80F2-4A04-BCD0-84304AB995E0}"/>
                  </a:ext>
                </a:extLst>
              </p:cNvPr>
              <p:cNvSpPr txBox="1"/>
              <p:nvPr/>
            </p:nvSpPr>
            <p:spPr>
              <a:xfrm>
                <a:off x="5584870" y="3688250"/>
                <a:ext cx="587451" cy="370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out</a:t>
                </a:r>
                <a:endParaRPr lang="ko-KR" altLang="en-US" sz="1100" dirty="0"/>
              </a:p>
            </p:txBody>
          </p: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CC9AAC0-F8A8-4DA8-9F25-81E2ACB8793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3175026" y="2583295"/>
                <a:ext cx="999684" cy="1152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BDD50E3-37E2-4FE4-966B-F7A05972F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141" y="4011971"/>
                <a:ext cx="984569" cy="12214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76EE2CC8-5D21-4F3A-BADC-BADE61D47B15}"/>
                  </a:ext>
                </a:extLst>
              </p:cNvPr>
              <p:cNvCxnSpPr>
                <a:cxnSpLocks/>
                <a:stCxn id="137" idx="6"/>
                <a:endCxn id="146" idx="1"/>
              </p:cNvCxnSpPr>
              <p:nvPr/>
            </p:nvCxnSpPr>
            <p:spPr>
              <a:xfrm>
                <a:off x="1423293" y="2562710"/>
                <a:ext cx="1096918" cy="23656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A968A4A-F775-4A74-B603-CC3888D4BFA3}"/>
                  </a:ext>
                </a:extLst>
              </p:cNvPr>
              <p:cNvCxnSpPr>
                <a:cxnSpLocks/>
                <a:stCxn id="138" idx="6"/>
              </p:cNvCxnSpPr>
              <p:nvPr/>
            </p:nvCxnSpPr>
            <p:spPr>
              <a:xfrm>
                <a:off x="1423293" y="3898049"/>
                <a:ext cx="984569" cy="11921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1794A1B8-A11E-4D09-9BAC-630BD06E400B}"/>
                  </a:ext>
                </a:extLst>
              </p:cNvPr>
              <p:cNvCxnSpPr>
                <a:cxnSpLocks/>
                <a:stCxn id="143" idx="6"/>
                <a:endCxn id="146" idx="2"/>
              </p:cNvCxnSpPr>
              <p:nvPr/>
            </p:nvCxnSpPr>
            <p:spPr>
              <a:xfrm flipV="1">
                <a:off x="1423293" y="5229514"/>
                <a:ext cx="984569" cy="3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689D2CC1-562E-4152-9B50-AF294E79CF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29930" y="2506953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689D2CC1-562E-4152-9B50-AF294E79CF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9930" y="2506953"/>
                    <a:ext cx="297885" cy="33543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EFED32B8-8E4A-4852-B755-51D88E059A3E}"/>
                      </a:ext>
                    </a:extLst>
                  </p:cNvPr>
                  <p:cNvSpPr txBox="1"/>
                  <p:nvPr/>
                </p:nvSpPr>
                <p:spPr>
                  <a:xfrm>
                    <a:off x="3210557" y="3598863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EFED32B8-8E4A-4852-B755-51D88E059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0557" y="3598863"/>
                    <a:ext cx="297885" cy="33543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CEF7CB8F-86D8-4463-960B-CACBC292E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309" y="4435577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CEF7CB8F-86D8-4463-960B-CACBC292E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309" y="4435577"/>
                    <a:ext cx="297885" cy="33543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512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09F48262-2760-483B-A088-C097CC400255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2686725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09F48262-2760-483B-A088-C097CC4002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2686725"/>
                    <a:ext cx="297885" cy="33543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8E2C3727-4CB8-473F-A802-70256B61E6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42" y="308130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8E2C3727-4CB8-473F-A802-70256B61E6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42" y="3081301"/>
                    <a:ext cx="297885" cy="33543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6ED3BBB4-83BE-45C4-8635-DBAD7C72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453" y="361455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6ED3BBB4-83BE-45C4-8635-DBAD7C72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453" y="3614551"/>
                    <a:ext cx="297885" cy="33543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ECBEA99F-68A3-4D3B-930D-A2D0F7506DB5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453" y="3974357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ECBEA99F-68A3-4D3B-930D-A2D0F7506D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453" y="3974357"/>
                    <a:ext cx="297885" cy="33543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F6104E8D-38E0-4703-8472-A7DCB990DCD3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4754846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F6104E8D-38E0-4703-8472-A7DCB990DC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4754846"/>
                    <a:ext cx="297885" cy="33543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339819E-6B09-4E2D-A0C0-DDFB2B17D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514537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𝟏𝟒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339819E-6B09-4E2D-A0C0-DDFB2B17DD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5145371"/>
                    <a:ext cx="297885" cy="33543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3FCAEEF-73D1-49EF-809A-FF8D83AC6CC1}"/>
                </a:ext>
              </a:extLst>
            </p:cNvPr>
            <p:cNvSpPr txBox="1"/>
            <p:nvPr/>
          </p:nvSpPr>
          <p:spPr>
            <a:xfrm>
              <a:off x="4078092" y="2990022"/>
              <a:ext cx="91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Input layer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8A98C9B-A2F0-42FA-BD1F-F3B72D558B2E}"/>
                </a:ext>
              </a:extLst>
            </p:cNvPr>
            <p:cNvSpPr txBox="1"/>
            <p:nvPr/>
          </p:nvSpPr>
          <p:spPr>
            <a:xfrm>
              <a:off x="5367605" y="2986521"/>
              <a:ext cx="1073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Hidden layer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D26670B-BE57-429D-8D18-5D56C96DBF4B}"/>
                </a:ext>
              </a:extLst>
            </p:cNvPr>
            <p:cNvSpPr txBox="1"/>
            <p:nvPr/>
          </p:nvSpPr>
          <p:spPr>
            <a:xfrm>
              <a:off x="6733820" y="2990021"/>
              <a:ext cx="1073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Output layer</a:t>
              </a:r>
              <a:endParaRPr lang="ko-KR" altLang="en-US" sz="1200" dirty="0"/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6EA51D39-4201-4A91-81D0-1600F8D97504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5893710" y="2929456"/>
              <a:ext cx="690846" cy="2062421"/>
            </a:xfrm>
            <a:prstGeom prst="bentConnector3">
              <a:avLst>
                <a:gd name="adj1" fmla="val 153267"/>
              </a:avLst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6CFEFFC-5BE9-4513-B0F4-5F3CCA17B6B1}"/>
                </a:ext>
              </a:extLst>
            </p:cNvPr>
            <p:cNvSpPr txBox="1"/>
            <p:nvPr/>
          </p:nvSpPr>
          <p:spPr>
            <a:xfrm>
              <a:off x="7238821" y="3539490"/>
              <a:ext cx="99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00FF"/>
                  </a:solidFill>
                </a:rPr>
                <a:t>Error back propagation</a:t>
              </a:r>
              <a:endParaRPr lang="ko-KR" altLang="en-US" sz="12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3C4E8B7-E532-48E4-8954-1DB1BD9A4F98}"/>
              </a:ext>
            </a:extLst>
          </p:cNvPr>
          <p:cNvCxnSpPr>
            <a:cxnSpLocks/>
          </p:cNvCxnSpPr>
          <p:nvPr/>
        </p:nvCxnSpPr>
        <p:spPr>
          <a:xfrm>
            <a:off x="3336818" y="3270144"/>
            <a:ext cx="0" cy="36779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01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A60272-E73C-4833-A877-FA138D552422}"/>
              </a:ext>
            </a:extLst>
          </p:cNvPr>
          <p:cNvSpPr/>
          <p:nvPr/>
        </p:nvSpPr>
        <p:spPr>
          <a:xfrm flipV="1">
            <a:off x="4466620" y="4828240"/>
            <a:ext cx="322255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/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sup>
                                  <m: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F051EE3-79A2-43AF-A79D-78A489023FF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DDF6D9-67DC-4933-AD27-83269B2C097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CB13774-2BA4-42A6-8E24-6A24320902F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9843621" y="3942478"/>
            <a:ext cx="324339" cy="315270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A7236B-AC7A-4B59-8FC9-2ED96C995A0D}"/>
              </a:ext>
            </a:extLst>
          </p:cNvPr>
          <p:cNvSpPr/>
          <p:nvPr/>
        </p:nvSpPr>
        <p:spPr>
          <a:xfrm flipV="1">
            <a:off x="9485033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FFC9C75-3CA3-4C0A-9D10-28832C7DDD2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77C6E7A-7FC7-4512-B8B0-DB84DE65CDC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4574ED3-7972-4D9F-8927-48A720B7706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F8852948-DD4F-44F8-9CD7-C7C898BA92C6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B8650FD-25D6-415D-AFE3-D4CD016039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37AEA1C9-8661-4D41-8A4A-F1774461F1B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B9EEC92F-5FF1-4EA3-A3C0-7802DA1FC28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79FF557-41F5-47EC-8F9F-309B4CB9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D1F5DF5A-A901-4A3D-A944-76B94F4AC47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6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DA118D-ABA1-47A5-8015-78E2187DA170}"/>
              </a:ext>
            </a:extLst>
          </p:cNvPr>
          <p:cNvSpPr/>
          <p:nvPr/>
        </p:nvSpPr>
        <p:spPr>
          <a:xfrm flipV="1">
            <a:off x="4487822" y="5496905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/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6D7C066-F485-4306-95EB-57C03CCD5219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A24C19C-2F7D-4C9E-B3E3-7881A5CB49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49CB64F-EFC2-4EE3-B76E-323D9878AC73}"/>
              </a:ext>
            </a:extLst>
          </p:cNvPr>
          <p:cNvSpPr/>
          <p:nvPr/>
        </p:nvSpPr>
        <p:spPr>
          <a:xfrm flipV="1">
            <a:off x="8060841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/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5568534-14BA-4DC9-97E1-A53176BFEC64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8335090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8F51F4-282C-4766-AFB3-CB1380D33E58}"/>
              </a:ext>
            </a:extLst>
          </p:cNvPr>
          <p:cNvCxnSpPr>
            <a:cxnSpLocks/>
          </p:cNvCxnSpPr>
          <p:nvPr/>
        </p:nvCxnSpPr>
        <p:spPr>
          <a:xfrm>
            <a:off x="9366250" y="4486402"/>
            <a:ext cx="0" cy="27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4112E1C-D146-4330-9284-0A76758AC011}"/>
              </a:ext>
            </a:extLst>
          </p:cNvPr>
          <p:cNvCxnSpPr>
            <a:cxnSpLocks/>
          </p:cNvCxnSpPr>
          <p:nvPr/>
        </p:nvCxnSpPr>
        <p:spPr>
          <a:xfrm>
            <a:off x="9628277" y="4435105"/>
            <a:ext cx="55473" cy="32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9A1BD11-B7A9-4B84-A5D7-C4B786E73554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B48CCB1-7EB3-44E3-AC4B-35B1F59FC3C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0A7455C-0C8A-4896-8D46-0B61FF7D324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361D3325-ED30-4D4F-88F6-40FAEB93304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880F0E2-3C52-4BA9-93C2-1095C42294A1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C913D07B-02C0-45CD-9893-928C7E13B02F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A624F120-668B-4968-BFD1-598938E0D3C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3BACC5-E6B1-4720-8108-B3A0602F2CE1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CEB0D6B-5F09-4D91-AD9C-275BFA4ACCAA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4B379367-36C9-4406-A86E-2D14DD3A0E42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27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0960" y="4871558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/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DC15026-9FE0-465D-ABA9-568981C7B736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E7B09D-81CF-4904-99D2-FB2DAFCB1A6A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F44C591-74B7-466A-A83F-638201F6E9B1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/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A69F1CB-2FDC-47C7-A00D-E4DCC56A9A7D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6935174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79C551-2526-4DD5-8DF6-59E141C50867}"/>
              </a:ext>
            </a:extLst>
          </p:cNvPr>
          <p:cNvSpPr/>
          <p:nvPr/>
        </p:nvSpPr>
        <p:spPr>
          <a:xfrm flipV="1">
            <a:off x="66609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D50529-701E-4412-8B71-1DA02583937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5E3BB26-5A38-428E-9424-5ED5BE2C33F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5B2D31D7-7E30-4B62-8732-1AB11C149B8D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E4922E1-6953-411F-B3B5-40455CE17CCD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F07E5B2-ACCB-4380-8E17-CB21E94E2B69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A441888A-946A-45FC-AEC8-02E6F0759F0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9DD0190B-DF3F-40F2-B80A-A491EB169FB2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56C37D0-F1BD-4440-94D2-48668F47F774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7516C66-DB3A-47F4-953F-4FAA71E5D53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552C8856-CC78-4BA9-AED9-10535DF0355B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576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8217" y="5499247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8FF09-31A8-47EB-9CDE-221A586E3477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954216-2EE6-46EE-9D3E-20BC0525896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CFC95-2EC9-4B28-ABB2-9784E21AD295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F7238CD-180A-49D6-9256-9AAD2AD2D20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/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4BB6F2A-85DB-4D6A-8033-3C8B9146E1A9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5494798" y="3942069"/>
            <a:ext cx="324338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AD74623-D487-4BD9-BF33-C0F5E613F32F}"/>
              </a:ext>
            </a:extLst>
          </p:cNvPr>
          <p:cNvSpPr/>
          <p:nvPr/>
        </p:nvSpPr>
        <p:spPr>
          <a:xfrm flipV="1">
            <a:off x="52205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/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5535CB8-A336-490F-A58C-F40CAF56564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B31C73B-7491-4759-A7BF-74EB33EEC5F5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8219D9F0-858E-4A67-84B8-DEC85BB3315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ACB4EE70-7915-4115-9472-2C8D49CA53D0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71F0607-5E01-487D-8AB9-5635E3DBEE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694068A-B3FB-4053-8E49-9A7294B94D93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E16CB064-8AFA-40FC-93E7-7A8428EBC114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CA31FD9-3398-4BC3-AF69-511012DC07DA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7A3F6EF-501F-44E2-A619-487D31AB8986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26A4D61-5E31-4C5D-8DB1-F1B6E957EAA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32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89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1961388" y="5100015"/>
            <a:ext cx="684816" cy="798741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460193-AA30-4D95-AC6E-EFB03E29333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D85587-7AC9-4C67-8D30-53D85EF89357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A40B49-202A-4CF5-8655-3998AB42DA7E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C7D36D8-7F36-4DD6-8337-A6DB4E683E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/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AE8D91B-6787-4CA1-B71D-C3BDFE015454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4382148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547711-9D3B-4EFA-B860-7C8D86E4D327}"/>
              </a:ext>
            </a:extLst>
          </p:cNvPr>
          <p:cNvSpPr/>
          <p:nvPr/>
        </p:nvSpPr>
        <p:spPr>
          <a:xfrm flipV="1">
            <a:off x="40310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/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blipFill>
                <a:blip r:embed="rId29"/>
                <a:stretch>
                  <a:fillRect b="-3297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AE600B5-B1F8-4536-A316-09351CBC05CB}"/>
              </a:ext>
            </a:extLst>
          </p:cNvPr>
          <p:cNvCxnSpPr>
            <a:cxnSpLocks/>
            <a:stCxn id="108" idx="1"/>
            <a:endCxn id="75" idx="0"/>
          </p:cNvCxnSpPr>
          <p:nvPr/>
        </p:nvCxnSpPr>
        <p:spPr>
          <a:xfrm flipH="1" flipV="1">
            <a:off x="2303796" y="5898756"/>
            <a:ext cx="129630" cy="350244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/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blipFill>
                <a:blip r:embed="rId3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/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021E28A-5257-45AD-98D8-17B450D7D4E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2E9AB21-02FB-4620-8948-C8D5322B530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7EEA751B-12E9-4FB0-854F-A45F4521FCF1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69919FF0-086D-49CD-8847-8E0A1BBD97F8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35CDAD9-DD28-424A-9FBD-FE4673F5A7B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55330592-C780-44C1-8F58-EDBBC22F8DA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75FEEAF8-9012-4239-8FB8-69BC96E84315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62D6BCB-AA8F-4C00-B6CE-C70CEE53C919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5898796-D8A0-45F4-977F-D0894E4D3345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91D9DF07-5031-4620-9864-849DDD555CF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153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2609063" y="2427466"/>
            <a:ext cx="654338" cy="74269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75" idx="3"/>
          </p:cNvCxnSpPr>
          <p:nvPr/>
        </p:nvCxnSpPr>
        <p:spPr>
          <a:xfrm flipH="1">
            <a:off x="3263401" y="2710813"/>
            <a:ext cx="1412530" cy="87998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/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CA0089B-4C6E-4396-AC7A-557F973BE44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4E246D8-2B7C-46E2-B7AB-0F654A3A79EC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CBCDFE7F-5ED9-415A-8FD2-FC142C5B8CD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8E79EC79-2223-4A65-9073-BA27B8A3BBA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4D76000-DBE5-4807-BBBD-1AB6B5D4BDDD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12611B66-102B-4D37-BCB6-3D6D0A1AB1F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C0D74965-2805-4E03-B01B-C876F76E5B7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28CE1D9C-9A25-4189-8C41-CC369D1E06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395725-2DAB-46EB-BD35-D943617925C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F70F6B04-3796-4C80-AB74-B453BE2D422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78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657064" y="1920283"/>
            <a:ext cx="654338" cy="538428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3CF103-B107-451C-8A0A-BED5927A3F03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blipFill>
                <a:blip r:embed="rId1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82" idx="3"/>
          </p:cNvCxnSpPr>
          <p:nvPr/>
        </p:nvCxnSpPr>
        <p:spPr>
          <a:xfrm flipH="1">
            <a:off x="1273539" y="2206617"/>
            <a:ext cx="2062894" cy="104429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/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F49FEED-181C-4BB4-BAB1-A26E3E21375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96AD02-0329-4B9A-B285-AC4B715839F0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8EFC7152-DAC0-4CA9-8B6F-0D905DECC0FF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790CACE7-1BFF-43A1-B28B-636CD5810423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CDFCDCC-E35E-4AC5-BC4F-646223D9E8C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75746E5F-E9D0-4C7B-ACAF-5608AAF7505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E2D768A3-7B9B-4C45-9A36-443ABD89047F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610D46D-287B-4E2C-82A0-B68AFF4BF5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C522A9E-8EDF-46AE-BA35-35E6E5B13B7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8CC1B358-449C-465F-AEF3-3D082A53A58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972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5C946C5-D1AE-439B-ADCF-06DFD165FA6F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A2A5FA-EC15-40C9-842E-CFE9F8E9C01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55F97B2-A0EE-48CD-9253-278673F67269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DF1FF954-A106-4729-B8FF-D275FBB323AC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170F545-4BC8-4EB3-A8F9-669D0F951133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D8D435F5-DED3-429F-862D-C51B75779326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F434B405-8597-4FDA-8F1E-CBAFCEA5B00C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C0F4452-384A-4A11-A9BC-1B6A787370D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A83C7C9-1C50-431A-9AB5-7F09B0DAD0A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5FD7A63-72F1-4837-B7D4-00DFDC9D009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452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2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1B7566A-2331-4C88-90BF-9D71B8A18B2B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2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1ECA29D-BFC6-470E-BE30-0027FD9C50D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34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 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9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2829E8-645C-4AF7-A210-D6D1D0CA7A75}"/>
              </a:ext>
            </a:extLst>
          </p:cNvPr>
          <p:cNvGrpSpPr/>
          <p:nvPr/>
        </p:nvGrpSpPr>
        <p:grpSpPr>
          <a:xfrm>
            <a:off x="1830749" y="3013643"/>
            <a:ext cx="4462856" cy="3412418"/>
            <a:chOff x="4078092" y="2986521"/>
            <a:chExt cx="4462856" cy="34124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7B797D7-7971-4DC0-BE58-92BB2A2EEE81}"/>
                </a:ext>
              </a:extLst>
            </p:cNvPr>
            <p:cNvGrpSpPr/>
            <p:nvPr/>
          </p:nvGrpSpPr>
          <p:grpSpPr>
            <a:xfrm>
              <a:off x="4238749" y="3267022"/>
              <a:ext cx="4302199" cy="3131917"/>
              <a:chOff x="656129" y="2136811"/>
              <a:chExt cx="5516192" cy="4015682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5ABE7B0-9735-40FA-9809-48141705D98B}"/>
                  </a:ext>
                </a:extLst>
              </p:cNvPr>
              <p:cNvSpPr/>
              <p:nvPr/>
            </p:nvSpPr>
            <p:spPr>
              <a:xfrm>
                <a:off x="656129" y="2136811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b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960EE980-FA4C-49AD-B56E-873C8147086C}"/>
                      </a:ext>
                    </a:extLst>
                  </p:cNvPr>
                  <p:cNvSpPr/>
                  <p:nvPr/>
                </p:nvSpPr>
                <p:spPr>
                  <a:xfrm>
                    <a:off x="656129" y="3472150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960EE980-FA4C-49AD-B56E-873C814708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129" y="3472150"/>
                    <a:ext cx="767164" cy="85179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44309BDD-E252-47C9-B41E-DE0F584D0FA1}"/>
                      </a:ext>
                    </a:extLst>
                  </p:cNvPr>
                  <p:cNvSpPr/>
                  <p:nvPr/>
                </p:nvSpPr>
                <p:spPr>
                  <a:xfrm>
                    <a:off x="2407862" y="3469083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l-GR" altLang="ko-KR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44309BDD-E252-47C9-B41E-DE0F584D0F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862" y="3469083"/>
                    <a:ext cx="767164" cy="85179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E11F5F18-1212-40D7-811A-9F4B208974F7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1423293" y="2562710"/>
                <a:ext cx="984569" cy="1173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CF359471-DEF9-40C3-8E1B-2860BD699C94}"/>
                  </a:ext>
                </a:extLst>
              </p:cNvPr>
              <p:cNvCxnSpPr>
                <a:cxnSpLocks/>
                <a:stCxn id="9" idx="6"/>
                <a:endCxn id="10" idx="2"/>
              </p:cNvCxnSpPr>
              <p:nvPr/>
            </p:nvCxnSpPr>
            <p:spPr>
              <a:xfrm flipV="1">
                <a:off x="1423293" y="3894982"/>
                <a:ext cx="984569" cy="3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B35637-87CC-47D3-84F5-3B98042C600B}"/>
                  </a:ext>
                </a:extLst>
              </p:cNvPr>
              <p:cNvSpPr txBox="1"/>
              <p:nvPr/>
            </p:nvSpPr>
            <p:spPr>
              <a:xfrm>
                <a:off x="2036031" y="5837588"/>
                <a:ext cx="2277990" cy="314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&lt;Multi-Layer Perceptron&gt;</a:t>
                </a:r>
                <a:endParaRPr lang="ko-KR" alt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741F516F-FCEE-4B6C-AF8E-9CCBAD373053}"/>
                      </a:ext>
                    </a:extLst>
                  </p:cNvPr>
                  <p:cNvSpPr/>
                  <p:nvPr/>
                </p:nvSpPr>
                <p:spPr>
                  <a:xfrm>
                    <a:off x="656129" y="4807489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741F516F-FCEE-4B6C-AF8E-9CCBAD3730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129" y="4807489"/>
                    <a:ext cx="767164" cy="85179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2EE2B05-DAF2-425E-A952-280D039BA2B5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 flipV="1">
                <a:off x="1423293" y="4011971"/>
                <a:ext cx="984569" cy="12214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A4BECCD-766F-4269-AFD9-BDEF1F0ADC98}"/>
                  </a:ext>
                </a:extLst>
              </p:cNvPr>
              <p:cNvSpPr/>
              <p:nvPr/>
            </p:nvSpPr>
            <p:spPr>
              <a:xfrm>
                <a:off x="2407862" y="2157396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b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908F6EA-6ECE-4ECB-AF04-DD643BB31FDD}"/>
                      </a:ext>
                    </a:extLst>
                  </p:cNvPr>
                  <p:cNvSpPr/>
                  <p:nvPr/>
                </p:nvSpPr>
                <p:spPr>
                  <a:xfrm>
                    <a:off x="2407862" y="4803615"/>
                    <a:ext cx="767164" cy="8517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altLang="ko-KR" sz="1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l-GR" altLang="ko-KR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908F6EA-6ECE-4ECB-AF04-DD643BB31F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862" y="4803615"/>
                    <a:ext cx="767164" cy="85179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49CA86F1-3C31-4E09-911B-BA18C9C21F19}"/>
                  </a:ext>
                </a:extLst>
              </p:cNvPr>
              <p:cNvCxnSpPr/>
              <p:nvPr/>
            </p:nvCxnSpPr>
            <p:spPr>
              <a:xfrm flipV="1">
                <a:off x="3176699" y="3894982"/>
                <a:ext cx="984569" cy="3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3353F77-32B5-43B1-8608-9F5112D64075}"/>
                  </a:ext>
                </a:extLst>
              </p:cNvPr>
              <p:cNvSpPr/>
              <p:nvPr/>
            </p:nvSpPr>
            <p:spPr>
              <a:xfrm>
                <a:off x="4159595" y="3469083"/>
                <a:ext cx="767164" cy="851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altLang="ko-KR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0CA938C0-C843-401E-8342-E53CBE02BF67}"/>
                  </a:ext>
                </a:extLst>
              </p:cNvPr>
              <p:cNvCxnSpPr/>
              <p:nvPr/>
            </p:nvCxnSpPr>
            <p:spPr>
              <a:xfrm flipV="1">
                <a:off x="4940201" y="3890161"/>
                <a:ext cx="587452" cy="42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887BC-E6B7-4FA0-874F-CE97F8F434D3}"/>
                  </a:ext>
                </a:extLst>
              </p:cNvPr>
              <p:cNvSpPr txBox="1"/>
              <p:nvPr/>
            </p:nvSpPr>
            <p:spPr>
              <a:xfrm>
                <a:off x="5584870" y="3688250"/>
                <a:ext cx="587451" cy="370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out</a:t>
                </a:r>
                <a:endParaRPr lang="ko-KR" altLang="en-US" sz="1100" dirty="0"/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183EDB4-1AAD-4596-8708-BA9DD80F0608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>
                <a:off x="3175026" y="2583295"/>
                <a:ext cx="999684" cy="1152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23009B9-6481-4609-9387-C5E456DB7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141" y="4011971"/>
                <a:ext cx="984569" cy="12214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C4C7FEE9-7723-419B-9E50-06DE2255E1E0}"/>
                  </a:ext>
                </a:extLst>
              </p:cNvPr>
              <p:cNvCxnSpPr>
                <a:cxnSpLocks/>
                <a:stCxn id="8" idx="6"/>
                <a:endCxn id="17" idx="1"/>
              </p:cNvCxnSpPr>
              <p:nvPr/>
            </p:nvCxnSpPr>
            <p:spPr>
              <a:xfrm>
                <a:off x="1423293" y="2562710"/>
                <a:ext cx="1096918" cy="23656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1F0C02AB-5FB8-451A-A62E-F559F018746A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1423293" y="3898049"/>
                <a:ext cx="984569" cy="11921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E8189E8-380C-4523-8C0D-A526567805D5}"/>
                  </a:ext>
                </a:extLst>
              </p:cNvPr>
              <p:cNvCxnSpPr>
                <a:cxnSpLocks/>
                <a:stCxn id="14" idx="6"/>
                <a:endCxn id="17" idx="2"/>
              </p:cNvCxnSpPr>
              <p:nvPr/>
            </p:nvCxnSpPr>
            <p:spPr>
              <a:xfrm flipV="1">
                <a:off x="1423293" y="5229514"/>
                <a:ext cx="984569" cy="3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16CC43-7F57-438E-AD50-4807907AEC28}"/>
                      </a:ext>
                    </a:extLst>
                  </p:cNvPr>
                  <p:cNvSpPr txBox="1"/>
                  <p:nvPr/>
                </p:nvSpPr>
                <p:spPr>
                  <a:xfrm>
                    <a:off x="3229930" y="2506953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16CC43-7F57-438E-AD50-4807907AEC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9930" y="2506953"/>
                    <a:ext cx="297885" cy="3354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220AF58-02C6-4713-84D3-AB31773BCAE4}"/>
                      </a:ext>
                    </a:extLst>
                  </p:cNvPr>
                  <p:cNvSpPr txBox="1"/>
                  <p:nvPr/>
                </p:nvSpPr>
                <p:spPr>
                  <a:xfrm>
                    <a:off x="3210557" y="3598863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220AF58-02C6-4713-84D3-AB31773BC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0557" y="3598863"/>
                    <a:ext cx="297885" cy="3354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12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1286999-E0E6-4DDC-B7DB-BB643B46664B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309" y="4435577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1286999-E0E6-4DDC-B7DB-BB643B4666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309" y="4435577"/>
                    <a:ext cx="297885" cy="3354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BE7DFCE-3415-40A9-9132-A64222A85568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2686725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BE7DFCE-3415-40A9-9132-A64222A855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2686725"/>
                    <a:ext cx="297885" cy="3354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DAF324-1D66-42A4-89B4-94F824095960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42" y="308130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DAF324-1D66-42A4-89B4-94F8240959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42" y="3081301"/>
                    <a:ext cx="297885" cy="3354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7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E536E5A-D1A8-4273-822A-3B8E09D6B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453" y="361455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E536E5A-D1A8-4273-822A-3B8E09D6B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453" y="3614551"/>
                    <a:ext cx="297885" cy="3354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C45397-7ECE-4769-8407-8ADFCCD63A5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453" y="3974357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C45397-7ECE-4769-8407-8ADFCCD63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453" y="3974357"/>
                    <a:ext cx="297885" cy="3354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CF7F9AD-08C4-40C5-8DDA-C29B6D3E1AB9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4754846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CF7F9AD-08C4-40C5-8DDA-C29B6D3E1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4754846"/>
                    <a:ext cx="297885" cy="3354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83E799E-F559-460A-8B0B-B177240659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692" y="5145371"/>
                    <a:ext cx="297885" cy="335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𝟏𝟒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83E799E-F559-460A-8B0B-B177240659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7692" y="5145371"/>
                    <a:ext cx="297885" cy="3354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52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D05513-0737-47AC-B688-D4D56C7306D1}"/>
                </a:ext>
              </a:extLst>
            </p:cNvPr>
            <p:cNvSpPr txBox="1"/>
            <p:nvPr/>
          </p:nvSpPr>
          <p:spPr>
            <a:xfrm>
              <a:off x="4078092" y="2990022"/>
              <a:ext cx="91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Input layer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228E30-77D4-4DA1-8ECC-A0FD3AF08D55}"/>
                </a:ext>
              </a:extLst>
            </p:cNvPr>
            <p:cNvSpPr txBox="1"/>
            <p:nvPr/>
          </p:nvSpPr>
          <p:spPr>
            <a:xfrm>
              <a:off x="5367605" y="2986521"/>
              <a:ext cx="1073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Hidden layer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EA1112-2E93-4F38-8A99-520F1821A2CC}"/>
                </a:ext>
              </a:extLst>
            </p:cNvPr>
            <p:cNvSpPr txBox="1"/>
            <p:nvPr/>
          </p:nvSpPr>
          <p:spPr>
            <a:xfrm>
              <a:off x="6733820" y="2990021"/>
              <a:ext cx="1073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Output layer</a:t>
              </a:r>
              <a:endParaRPr lang="ko-KR" altLang="en-US" sz="1200" dirty="0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F1AD30B-E160-4C81-BF42-010D23485016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rot="16200000" flipV="1">
              <a:off x="5893710" y="2929456"/>
              <a:ext cx="690846" cy="2062421"/>
            </a:xfrm>
            <a:prstGeom prst="bentConnector3">
              <a:avLst>
                <a:gd name="adj1" fmla="val 153267"/>
              </a:avLst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A558D5-CDFA-42A0-94DE-D3BC0C5C2BCC}"/>
                </a:ext>
              </a:extLst>
            </p:cNvPr>
            <p:cNvSpPr txBox="1"/>
            <p:nvPr/>
          </p:nvSpPr>
          <p:spPr>
            <a:xfrm>
              <a:off x="7238821" y="3539490"/>
              <a:ext cx="99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00FF"/>
                  </a:solidFill>
                </a:rPr>
                <a:t>Error back propagation</a:t>
              </a:r>
              <a:endParaRPr lang="ko-KR" alt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53B173-0A7B-4450-8864-2F5446921050}"/>
              </a:ext>
            </a:extLst>
          </p:cNvPr>
          <p:cNvSpPr txBox="1"/>
          <p:nvPr/>
        </p:nvSpPr>
        <p:spPr>
          <a:xfrm>
            <a:off x="6918386" y="3761837"/>
            <a:ext cx="459870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Parameter (w, b) </a:t>
            </a:r>
            <a:r>
              <a:rPr lang="ko-KR" altLang="en-US" sz="1200" dirty="0"/>
              <a:t>업데이트</a:t>
            </a:r>
            <a:r>
              <a:rPr lang="en-US" altLang="ko-KR" sz="1200" dirty="0"/>
              <a:t>: per</a:t>
            </a:r>
            <a:r>
              <a:rPr lang="ko-KR" altLang="en-US" sz="1200" dirty="0"/>
              <a:t> </a:t>
            </a:r>
            <a:r>
              <a:rPr lang="en-US" altLang="ko-KR" sz="1200" dirty="0"/>
              <a:t>Mini-batch</a:t>
            </a:r>
            <a:r>
              <a:rPr lang="ko-KR" altLang="en-US" sz="1200" dirty="0"/>
              <a:t> </a:t>
            </a:r>
            <a:r>
              <a:rPr lang="en-US" altLang="ko-KR" sz="1200" dirty="0"/>
              <a:t>or</a:t>
            </a:r>
            <a:r>
              <a:rPr lang="ko-KR" altLang="en-US" sz="1200" dirty="0"/>
              <a:t> </a:t>
            </a:r>
            <a:r>
              <a:rPr lang="en-US" altLang="ko-KR" sz="1200" dirty="0"/>
              <a:t>Epoch (Iteration)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Iteration </a:t>
            </a:r>
            <a:r>
              <a:rPr lang="ko-KR" altLang="en-US" sz="1200" dirty="0"/>
              <a:t>수가 늘어나면 정확성을 증가됨 </a:t>
            </a:r>
            <a:r>
              <a:rPr lang="en-US" altLang="ko-KR" sz="1200" dirty="0"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ym typeface="Wingdings" panose="05000000000000000000" pitchFamily="2" charset="2"/>
              </a:rPr>
              <a:t>시간多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Iteration </a:t>
            </a:r>
            <a:r>
              <a:rPr lang="ko-KR" altLang="en-US" sz="1200" dirty="0"/>
              <a:t>수가 줄어들면 정확성을 떨어짐 </a:t>
            </a:r>
            <a:r>
              <a:rPr lang="en-US" altLang="ko-KR" sz="1200" dirty="0"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ym typeface="Wingdings" panose="05000000000000000000" pitchFamily="2" charset="2"/>
              </a:rPr>
              <a:t>시간小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F5DB89-7CAD-4309-831B-D59B18ACEF51}"/>
              </a:ext>
            </a:extLst>
          </p:cNvPr>
          <p:cNvSpPr txBox="1"/>
          <p:nvPr/>
        </p:nvSpPr>
        <p:spPr>
          <a:xfrm>
            <a:off x="191539" y="1085620"/>
            <a:ext cx="10701177" cy="11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Backpropagation: </a:t>
            </a:r>
            <a:r>
              <a:rPr lang="ko-KR" altLang="en-US" sz="1600" dirty="0"/>
              <a:t>계산 결과와 정답의 오차를 구해서 오차에 관여하는 노드 값들의 가중치와 편향을 수정하는데</a:t>
            </a:r>
            <a:r>
              <a:rPr lang="en-US" altLang="ko-KR" sz="1600" dirty="0"/>
              <a:t>, 		     </a:t>
            </a:r>
            <a:r>
              <a:rPr lang="ko-KR" altLang="en-US" sz="1600" b="1" dirty="0">
                <a:solidFill>
                  <a:srgbClr val="0000FF"/>
                </a:solidFill>
              </a:rPr>
              <a:t>오차가 작아지는 방향으로 반복해서 수정</a:t>
            </a:r>
            <a:r>
              <a:rPr lang="ko-KR" altLang="en-US" sz="1600" dirty="0"/>
              <a:t>하는 기법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6BA62CE-43D6-4FE2-98F3-B34615FE8E5F}"/>
              </a:ext>
            </a:extLst>
          </p:cNvPr>
          <p:cNvCxnSpPr>
            <a:cxnSpLocks/>
          </p:cNvCxnSpPr>
          <p:nvPr/>
        </p:nvCxnSpPr>
        <p:spPr>
          <a:xfrm>
            <a:off x="4277533" y="3270144"/>
            <a:ext cx="0" cy="36779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565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   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-2.10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5.60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3.50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7922943" y="3275546"/>
            <a:ext cx="70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  0.67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1.67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84950" y="3245856"/>
            <a:ext cx="78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DED1A4-327E-4AE3-A4BE-CCF5E85FFCC4}"/>
              </a:ext>
            </a:extLst>
          </p:cNvPr>
          <p:cNvSpPr txBox="1"/>
          <p:nvPr/>
        </p:nvSpPr>
        <p:spPr>
          <a:xfrm>
            <a:off x="10887403" y="260455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0.73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AD41AA-A75C-4868-8EEF-D9EE1F595809}"/>
              </a:ext>
            </a:extLst>
          </p:cNvPr>
          <p:cNvCxnSpPr>
            <a:stCxn id="63" idx="2"/>
          </p:cNvCxnSpPr>
          <p:nvPr/>
        </p:nvCxnSpPr>
        <p:spPr>
          <a:xfrm>
            <a:off x="11181986" y="2912328"/>
            <a:ext cx="4174" cy="37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7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Single Layer Perceptron (SLP)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8" y="2640692"/>
            <a:ext cx="2167872" cy="144352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2" y="3857099"/>
            <a:ext cx="1282766" cy="292115"/>
          </a:xfrm>
          <a:prstGeom prst="rect">
            <a:avLst/>
          </a:prstGeom>
        </p:spPr>
      </p:pic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92DD36DD-9BC0-4FE7-A988-A7C4B37972EA}"/>
              </a:ext>
            </a:extLst>
          </p:cNvPr>
          <p:cNvSpPr/>
          <p:nvPr/>
        </p:nvSpPr>
        <p:spPr>
          <a:xfrm>
            <a:off x="3029502" y="3169190"/>
            <a:ext cx="530577" cy="3454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 descr="텍스트이(가) 표시된 사진&#10;&#10;자동 생성된 설명">
            <a:extLst>
              <a:ext uri="{FF2B5EF4-FFF2-40B4-BE49-F238E27FC236}">
                <a16:creationId xmlns:a16="http://schemas.microsoft.com/office/drawing/2014/main" id="{1F26ED85-2093-4036-8DA8-D6CE9897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2"/>
          <a:stretch/>
        </p:blipFill>
        <p:spPr>
          <a:xfrm>
            <a:off x="3832652" y="2400399"/>
            <a:ext cx="4526695" cy="1914827"/>
          </a:xfrm>
          <a:prstGeom prst="rect">
            <a:avLst/>
          </a:prstGeom>
        </p:spPr>
      </p:pic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1E66EE80-4E9D-42ED-B4BD-09A121C66FA2}"/>
              </a:ext>
            </a:extLst>
          </p:cNvPr>
          <p:cNvSpPr/>
          <p:nvPr/>
        </p:nvSpPr>
        <p:spPr>
          <a:xfrm>
            <a:off x="4301038" y="1642551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6DB2A-1AA7-450C-8228-DDC933A7362F}"/>
              </a:ext>
            </a:extLst>
          </p:cNvPr>
          <p:cNvSpPr txBox="1"/>
          <p:nvPr/>
        </p:nvSpPr>
        <p:spPr>
          <a:xfrm>
            <a:off x="5180451" y="1792467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B27640-841C-4F05-93C3-D3DF175DF2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52" y="4557757"/>
            <a:ext cx="5908112" cy="190822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FDA81F-3185-4DD6-A67E-52D7767322F8}"/>
              </a:ext>
            </a:extLst>
          </p:cNvPr>
          <p:cNvCxnSpPr/>
          <p:nvPr/>
        </p:nvCxnSpPr>
        <p:spPr>
          <a:xfrm>
            <a:off x="7411720" y="3514630"/>
            <a:ext cx="0" cy="133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98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/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70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97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/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9DA3F82-51EA-46E3-B34F-EF5998F881F7}"/>
              </a:ext>
            </a:extLst>
          </p:cNvPr>
          <p:cNvSpPr/>
          <p:nvPr/>
        </p:nvSpPr>
        <p:spPr>
          <a:xfrm>
            <a:off x="4693538" y="2654373"/>
            <a:ext cx="451637" cy="3123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/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A9AE6D3-E1AD-4A02-AC28-D8EC1C60D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3" y="4240018"/>
            <a:ext cx="7434268" cy="1655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97A318-EA74-40F2-A77E-645B1EBE0BF4}"/>
              </a:ext>
            </a:extLst>
          </p:cNvPr>
          <p:cNvSpPr txBox="1"/>
          <p:nvPr/>
        </p:nvSpPr>
        <p:spPr>
          <a:xfrm>
            <a:off x="5145175" y="2639617"/>
            <a:ext cx="652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sym typeface="Wingdings" panose="05000000000000000000" pitchFamily="2" charset="2"/>
              </a:rPr>
              <a:t>간소화</a:t>
            </a:r>
            <a:endParaRPr lang="ko-KR" altLang="en-US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AC4A41-8F55-44A5-B55A-22FCDD152059}"/>
              </a:ext>
            </a:extLst>
          </p:cNvPr>
          <p:cNvSpPr/>
          <p:nvPr/>
        </p:nvSpPr>
        <p:spPr>
          <a:xfrm>
            <a:off x="1762590" y="4125466"/>
            <a:ext cx="7076610" cy="188417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4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544634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546928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465164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465527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569311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625560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/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𝟏𝟏𝟔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/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/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327C627-C1FE-48A0-AC7A-32FB486EF7DB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70B5D-61B8-4CFA-9C25-1C858FCD66D9}"/>
              </a:ext>
            </a:extLst>
          </p:cNvPr>
          <p:cNvSpPr txBox="1"/>
          <p:nvPr/>
        </p:nvSpPr>
        <p:spPr>
          <a:xfrm>
            <a:off x="4456625" y="521018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F997-FF1E-4EB1-A24D-CA1970D024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6" y="1675176"/>
            <a:ext cx="9895012" cy="22056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D93F8B-A164-4B06-AE6B-4939FFC1ACDF}"/>
              </a:ext>
            </a:extLst>
          </p:cNvPr>
          <p:cNvCxnSpPr/>
          <p:nvPr/>
        </p:nvCxnSpPr>
        <p:spPr>
          <a:xfrm>
            <a:off x="6304138" y="3078480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0EBFBD5-F517-4A49-A69E-5DF28F883825}"/>
              </a:ext>
            </a:extLst>
          </p:cNvPr>
          <p:cNvCxnSpPr/>
          <p:nvPr/>
        </p:nvCxnSpPr>
        <p:spPr>
          <a:xfrm>
            <a:off x="8481739" y="3029817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ED9D3-80F9-48FE-A26D-3A9BA86B704D}"/>
              </a:ext>
            </a:extLst>
          </p:cNvPr>
          <p:cNvSpPr/>
          <p:nvPr/>
        </p:nvSpPr>
        <p:spPr>
          <a:xfrm>
            <a:off x="1762590" y="4125466"/>
            <a:ext cx="8467610" cy="2448054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C373654-58F2-4CD2-B598-8095CB87AF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/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blipFill>
                <a:blip r:embed="rId1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242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1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5AC9377-5CBA-4B76-B484-13E98D97A168}"/>
              </a:ext>
            </a:extLst>
          </p:cNvPr>
          <p:cNvSpPr/>
          <p:nvPr/>
        </p:nvSpPr>
        <p:spPr>
          <a:xfrm rot="5400000">
            <a:off x="6062229" y="4450234"/>
            <a:ext cx="517104" cy="170198"/>
          </a:xfrm>
          <a:prstGeom prst="rightArrow">
            <a:avLst>
              <a:gd name="adj1" fmla="val 50000"/>
              <a:gd name="adj2" fmla="val 4921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F0BD-01C3-4B5A-893A-2D3873B45A9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/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/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b="1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C6C3C8BC-E043-42AC-BC13-06CD769731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A714A4-C9FE-4601-AC7A-48E867CD383D}"/>
              </a:ext>
            </a:extLst>
          </p:cNvPr>
          <p:cNvSpPr/>
          <p:nvPr/>
        </p:nvSpPr>
        <p:spPr>
          <a:xfrm flipV="1">
            <a:off x="5692548" y="2854256"/>
            <a:ext cx="1210058" cy="1403843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48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889B54D-3035-4AA8-B8E1-B2C44C089FA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03" y="5323208"/>
            <a:ext cx="596931" cy="323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49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185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/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blipFill>
                <a:blip r:embed="rId2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7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9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8923" y="1021767"/>
            <a:ext cx="10701177" cy="187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모험가 이야기</a:t>
            </a:r>
            <a:r>
              <a:rPr lang="en-US" altLang="ko-KR" dirty="0"/>
              <a:t>: </a:t>
            </a:r>
            <a:r>
              <a:rPr lang="ko-KR" altLang="en-US" sz="1600" dirty="0"/>
              <a:t>어떤 모험가는 여행을 하며 </a:t>
            </a:r>
            <a:r>
              <a:rPr lang="ko-KR" altLang="en-US" sz="1600" u="sng" dirty="0"/>
              <a:t>가장 깊고 낮은 골짜기</a:t>
            </a:r>
            <a:r>
              <a:rPr lang="ko-KR" altLang="en-US" sz="1600" dirty="0"/>
              <a:t>를 찾아가려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1: </a:t>
            </a:r>
            <a:r>
              <a:rPr lang="ko-KR" altLang="en-US" sz="1400" dirty="0">
                <a:solidFill>
                  <a:srgbClr val="0000FF"/>
                </a:solidFill>
              </a:rPr>
              <a:t>지도를 보지 않을 것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2: </a:t>
            </a:r>
            <a:r>
              <a:rPr lang="ko-KR" altLang="en-US" sz="1400" dirty="0">
                <a:solidFill>
                  <a:srgbClr val="0000FF"/>
                </a:solidFill>
              </a:rPr>
              <a:t>눈가리개를 쓰는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어떻게 모험가는 가장 깊고 낮을 골짜기를 찾아 갈 수 있을까</a:t>
            </a:r>
            <a:r>
              <a:rPr lang="en-US" altLang="ko-KR" sz="1400" b="1" dirty="0"/>
              <a:t>?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3CBD319-723A-41D3-91EF-74838D47B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23" y="2920292"/>
            <a:ext cx="8784554" cy="3238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BAD92-4D4C-40F0-A6D2-388B1CB752A4}"/>
              </a:ext>
            </a:extLst>
          </p:cNvPr>
          <p:cNvSpPr txBox="1"/>
          <p:nvPr/>
        </p:nvSpPr>
        <p:spPr>
          <a:xfrm>
            <a:off x="374469" y="5506406"/>
            <a:ext cx="649424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-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특정 포인트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에서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가 커질 수록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함수값이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 커지는 중이라면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(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즉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기울기의 부호는 양수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음의 방향으로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를 이동</a:t>
            </a:r>
            <a:endParaRPr lang="en-US" altLang="ko-KR" sz="9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algn="just"/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-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반대로 특정 포인트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에서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가 커질 수록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함수값이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 작아지는 중이라면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(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즉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기울기의 부호는 음수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양의 방향으로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w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를 이동</a:t>
            </a:r>
            <a:endParaRPr lang="en-US" altLang="ko-KR" sz="9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algn="just"/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</a:rPr>
              <a:t>-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apple-system"/>
              </a:rPr>
              <a:t>이동거리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en-US" altLang="ko-KR" sz="900" b="1" i="0" dirty="0">
                <a:solidFill>
                  <a:srgbClr val="FF0000"/>
                </a:solidFill>
                <a:effectLst/>
                <a:latin typeface="-apple-system"/>
                <a:sym typeface="Wingdings" panose="05000000000000000000" pitchFamily="2" charset="2"/>
              </a:rPr>
              <a:t>Gradient 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-apple-system"/>
                <a:sym typeface="Wingdings" panose="05000000000000000000" pitchFamily="2" charset="2"/>
              </a:rPr>
              <a:t>크기를 이용</a:t>
            </a:r>
            <a:endParaRPr lang="en-US" altLang="ko-KR" sz="900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64952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35F05A5-FC37-41F3-A849-8D82CE4711B7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7051BC7-A1D0-4C82-96C3-550E2FA1D7E5}"/>
              </a:ext>
            </a:extLst>
          </p:cNvPr>
          <p:cNvGrpSpPr/>
          <p:nvPr/>
        </p:nvGrpSpPr>
        <p:grpSpPr>
          <a:xfrm>
            <a:off x="4608480" y="5280575"/>
            <a:ext cx="2738388" cy="538289"/>
            <a:chOff x="4384997" y="5198247"/>
            <a:chExt cx="2192017" cy="538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/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ko-KR" altLang="en-US" sz="14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𝑾</m:t>
                            </m:r>
                            <m:r>
                              <m:rPr>
                                <m:nor/>
                              </m:rPr>
                              <a:rPr lang="ko-KR" altLang="en-US" sz="1400" baseline="300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𝑻</m:t>
                            </m:r>
                          </m:e>
                        </m:d>
                        <m:r>
                          <a:rPr lang="en-US" altLang="ko-KR" sz="1400" b="1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blipFill>
                  <a:blip r:embed="rId25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CFFD58-3BC1-4036-8EA6-1C371543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213535" y="5341294"/>
              <a:ext cx="363479" cy="2707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D1EAA8-93B7-4F85-B97A-63267594480D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B034ACB-8D2D-497C-BE6F-172F69A094C8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373515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30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3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40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6241DE5-2E89-4A4C-B7B4-043A85A9CCD8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5D28E39-F855-4F8E-9259-8D5E13AC48B6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126247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2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613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/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blipFill>
                <a:blip r:embed="rId2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1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36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/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/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blipFill>
                <a:blip r:embed="rId1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/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456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Descent Method(</a:t>
            </a:r>
            <a:r>
              <a:rPr lang="ko-KR" altLang="en-US" sz="2000" b="1" dirty="0" err="1">
                <a:solidFill>
                  <a:schemeClr val="bg1"/>
                </a:solidFill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5BF6F2-36AC-473A-9BE8-D2813F9E6264}"/>
                  </a:ext>
                </a:extLst>
              </p:cNvPr>
              <p:cNvSpPr txBox="1"/>
              <p:nvPr/>
            </p:nvSpPr>
            <p:spPr>
              <a:xfrm>
                <a:off x="165981" y="1047893"/>
                <a:ext cx="10701177" cy="155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주어진 어떤 지점에서부터 오차가 더 작은 곳으로 이동하려는 방법</a:t>
                </a:r>
                <a:endParaRPr lang="en-US" altLang="ko-KR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탐색 방법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ko-KR" altLang="en-US" sz="1600" dirty="0"/>
                  <a:t>에 따라 하강법이 결정</a:t>
                </a:r>
                <a:endParaRPr lang="en-US" altLang="ko-KR" sz="16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종류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경사하강법</a:t>
                </a:r>
                <a:r>
                  <a:rPr lang="en-US" altLang="ko-KR" sz="1600" dirty="0"/>
                  <a:t>,</a:t>
                </a:r>
                <a:r>
                  <a:rPr lang="ko-KR" altLang="en-US" sz="1600" dirty="0"/>
                  <a:t> 모멘텀 등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600" b="1" u="sng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Optimization(</a:t>
                </a:r>
                <a:r>
                  <a:rPr lang="ko-KR" altLang="en-US" sz="1600" b="1" u="sng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최적화</a:t>
                </a:r>
                <a:r>
                  <a:rPr lang="en-US" altLang="ko-KR" sz="1600" b="1" u="sng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)</a:t>
                </a:r>
                <a:r>
                  <a:rPr lang="ko-KR" altLang="en-US" sz="1600" b="1" u="sng" dirty="0">
                    <a:solidFill>
                      <a:srgbClr val="C00000"/>
                    </a:solidFill>
                  </a:rPr>
                  <a:t> </a:t>
                </a:r>
                <a:endParaRPr lang="en-US" altLang="ko-KR" sz="16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5BF6F2-36AC-473A-9BE8-D2813F9E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1" y="1047893"/>
                <a:ext cx="10701177" cy="1554400"/>
              </a:xfrm>
              <a:prstGeom prst="rect">
                <a:avLst/>
              </a:prstGeom>
              <a:blipFill>
                <a:blip r:embed="rId3"/>
                <a:stretch>
                  <a:fillRect l="-342" b="-43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E16268-A25B-4BDB-AC81-01BF36C50791}"/>
                  </a:ext>
                </a:extLst>
              </p:cNvPr>
              <p:cNvSpPr txBox="1"/>
              <p:nvPr/>
            </p:nvSpPr>
            <p:spPr>
              <a:xfrm>
                <a:off x="4396469" y="3938679"/>
                <a:ext cx="339906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,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E16268-A25B-4BDB-AC81-01BF36C50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469" y="3938679"/>
                <a:ext cx="3399062" cy="375552"/>
              </a:xfrm>
              <a:prstGeom prst="rect">
                <a:avLst/>
              </a:prstGeom>
              <a:blipFill>
                <a:blip r:embed="rId4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B86B8D-70F8-4FDD-8ADE-254B24509BBC}"/>
              </a:ext>
            </a:extLst>
          </p:cNvPr>
          <p:cNvCxnSpPr>
            <a:cxnSpLocks/>
          </p:cNvCxnSpPr>
          <p:nvPr/>
        </p:nvCxnSpPr>
        <p:spPr>
          <a:xfrm>
            <a:off x="5704935" y="3607179"/>
            <a:ext cx="184056" cy="481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47946E-C918-4940-A3CA-747CB055DD37}"/>
              </a:ext>
            </a:extLst>
          </p:cNvPr>
          <p:cNvSpPr txBox="1"/>
          <p:nvPr/>
        </p:nvSpPr>
        <p:spPr>
          <a:xfrm>
            <a:off x="5333873" y="3330180"/>
            <a:ext cx="270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학습률</a:t>
            </a:r>
            <a:r>
              <a:rPr lang="en-US" altLang="ko-KR" sz="1200" dirty="0"/>
              <a:t>(learning rate, step size)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F29FD8-89C8-44B4-86A8-94E495BE1C61}"/>
              </a:ext>
            </a:extLst>
          </p:cNvPr>
          <p:cNvCxnSpPr>
            <a:cxnSpLocks/>
          </p:cNvCxnSpPr>
          <p:nvPr/>
        </p:nvCxnSpPr>
        <p:spPr>
          <a:xfrm flipV="1">
            <a:off x="7596418" y="4231196"/>
            <a:ext cx="324575" cy="33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045B1F-57B9-4348-8FD2-9132AFBDE944}"/>
              </a:ext>
            </a:extLst>
          </p:cNvPr>
          <p:cNvSpPr txBox="1"/>
          <p:nvPr/>
        </p:nvSpPr>
        <p:spPr>
          <a:xfrm>
            <a:off x="7206789" y="4561414"/>
            <a:ext cx="117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탐색 방향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B4F3F-3C2E-48A7-927D-1801CDD2B2B8}"/>
                  </a:ext>
                </a:extLst>
              </p:cNvPr>
              <p:cNvSpPr txBox="1"/>
              <p:nvPr/>
            </p:nvSpPr>
            <p:spPr>
              <a:xfrm>
                <a:off x="6616169" y="3992862"/>
                <a:ext cx="19834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𝒘𝒉𝒆𝒓𝒆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B4F3F-3C2E-48A7-927D-1801CDD2B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69" y="3992862"/>
                <a:ext cx="19834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569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/>
              <a:t>Dongsan Jun (</a:t>
            </a:r>
            <a:r>
              <a:rPr lang="en-US" altLang="ko-KR" sz="1800" u="sng" dirty="0">
                <a:solidFill>
                  <a:srgbClr val="0000FF"/>
                </a:solidFill>
              </a:rPr>
              <a:t>dsjun@dau.ac.kr</a:t>
            </a:r>
            <a:r>
              <a:rPr lang="en-US" altLang="ko-KR" sz="18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800" dirty="0"/>
              <a:t>Image</a:t>
            </a:r>
            <a:r>
              <a:rPr lang="ko-KR" altLang="en-US" sz="1800" dirty="0"/>
              <a:t> </a:t>
            </a:r>
            <a:r>
              <a:rPr lang="en-US" altLang="ko-KR" sz="1800" dirty="0"/>
              <a:t>Signal Processing Laboratory (</a:t>
            </a:r>
            <a:r>
              <a:rPr lang="en-US" altLang="ko-KR" sz="1800" u="sng" dirty="0">
                <a:solidFill>
                  <a:srgbClr val="0000FF"/>
                </a:solidFill>
              </a:rPr>
              <a:t>www.donga-ispl.kr</a:t>
            </a:r>
            <a:r>
              <a:rPr lang="en-US" altLang="ko-KR" sz="18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800" dirty="0"/>
              <a:t>Division of </a:t>
            </a:r>
            <a:r>
              <a:rPr lang="en-US" altLang="ko-KR" sz="1800" dirty="0" err="1"/>
              <a:t>Computer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 err="1"/>
              <a:t>AI</a:t>
            </a:r>
            <a:r>
              <a:rPr lang="en-US" altLang="ko-KR" sz="1800" dirty="0"/>
              <a:t> Engineering</a:t>
            </a:r>
          </a:p>
          <a:p>
            <a:pPr>
              <a:lnSpc>
                <a:spcPct val="130000"/>
              </a:lnSpc>
            </a:pPr>
            <a:r>
              <a:rPr lang="en-US" altLang="ko-KR" sz="1800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Introduction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8923" y="1021767"/>
            <a:ext cx="10701177" cy="187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모험가 이야기</a:t>
            </a:r>
            <a:r>
              <a:rPr lang="en-US" altLang="ko-KR" dirty="0"/>
              <a:t>: </a:t>
            </a:r>
            <a:r>
              <a:rPr lang="ko-KR" altLang="en-US" sz="1600" dirty="0"/>
              <a:t>어떤 모험가는 여행을 하며 </a:t>
            </a:r>
            <a:r>
              <a:rPr lang="ko-KR" altLang="en-US" sz="1600" u="sng" dirty="0"/>
              <a:t>가장 깊고 낮은 골짜기</a:t>
            </a:r>
            <a:r>
              <a:rPr lang="ko-KR" altLang="en-US" sz="1600" dirty="0"/>
              <a:t>를 찾아가려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1: </a:t>
            </a:r>
            <a:r>
              <a:rPr lang="ko-KR" altLang="en-US" sz="1400" dirty="0">
                <a:solidFill>
                  <a:srgbClr val="0000FF"/>
                </a:solidFill>
              </a:rPr>
              <a:t>지도를 보지 않을 것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조건 </a:t>
            </a:r>
            <a:r>
              <a:rPr lang="en-US" altLang="ko-KR" sz="1400" dirty="0">
                <a:solidFill>
                  <a:srgbClr val="0000FF"/>
                </a:solidFill>
              </a:rPr>
              <a:t>2: </a:t>
            </a:r>
            <a:r>
              <a:rPr lang="ko-KR" altLang="en-US" sz="1400" dirty="0">
                <a:solidFill>
                  <a:srgbClr val="0000FF"/>
                </a:solidFill>
              </a:rPr>
              <a:t>눈가리개를 쓰는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어떻게 모험가는 가장 깊고 낮을 골짜기를 찾아 갈 수 있을까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B8FFC-E485-47BC-92F9-475FA8E7B263}"/>
              </a:ext>
            </a:extLst>
          </p:cNvPr>
          <p:cNvSpPr txBox="1"/>
          <p:nvPr/>
        </p:nvSpPr>
        <p:spPr>
          <a:xfrm>
            <a:off x="2968019" y="2938081"/>
            <a:ext cx="447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???</a:t>
            </a:r>
            <a:endParaRPr lang="ko-KR" altLang="en-US" sz="12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14C036-93BC-4C7E-B518-85A8454B2136}"/>
              </a:ext>
            </a:extLst>
          </p:cNvPr>
          <p:cNvSpPr/>
          <p:nvPr/>
        </p:nvSpPr>
        <p:spPr>
          <a:xfrm>
            <a:off x="3452472" y="3294293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07C1EC-4019-4192-9ADB-0249E35F9E7D}"/>
              </a:ext>
            </a:extLst>
          </p:cNvPr>
          <p:cNvSpPr/>
          <p:nvPr/>
        </p:nvSpPr>
        <p:spPr>
          <a:xfrm>
            <a:off x="1943819" y="3068994"/>
            <a:ext cx="8804694" cy="3572701"/>
          </a:xfrm>
          <a:custGeom>
            <a:avLst/>
            <a:gdLst>
              <a:gd name="connsiteX0" fmla="*/ 0 w 8804694"/>
              <a:gd name="connsiteY0" fmla="*/ 2410634 h 3572701"/>
              <a:gd name="connsiteX1" fmla="*/ 1196196 w 8804694"/>
              <a:gd name="connsiteY1" fmla="*/ 800370 h 3572701"/>
              <a:gd name="connsiteX2" fmla="*/ 2179607 w 8804694"/>
              <a:gd name="connsiteY2" fmla="*/ 2278363 h 3572701"/>
              <a:gd name="connsiteX3" fmla="*/ 3858883 w 8804694"/>
              <a:gd name="connsiteY3" fmla="*/ 1306453 h 3572701"/>
              <a:gd name="connsiteX4" fmla="*/ 5969479 w 8804694"/>
              <a:gd name="connsiteY4" fmla="*/ 3560823 h 3572701"/>
              <a:gd name="connsiteX5" fmla="*/ 7993811 w 8804694"/>
              <a:gd name="connsiteY5" fmla="*/ 144763 h 3572701"/>
              <a:gd name="connsiteX6" fmla="*/ 8804694 w 8804694"/>
              <a:gd name="connsiteY6" fmla="*/ 955646 h 35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4694" h="3572701">
                <a:moveTo>
                  <a:pt x="0" y="2410634"/>
                </a:moveTo>
                <a:cubicBezTo>
                  <a:pt x="416464" y="1616524"/>
                  <a:pt x="832928" y="822415"/>
                  <a:pt x="1196196" y="800370"/>
                </a:cubicBezTo>
                <a:cubicBezTo>
                  <a:pt x="1559464" y="778325"/>
                  <a:pt x="1735826" y="2194016"/>
                  <a:pt x="2179607" y="2278363"/>
                </a:cubicBezTo>
                <a:cubicBezTo>
                  <a:pt x="2623388" y="2362710"/>
                  <a:pt x="3227238" y="1092710"/>
                  <a:pt x="3858883" y="1306453"/>
                </a:cubicBezTo>
                <a:cubicBezTo>
                  <a:pt x="4490528" y="1520196"/>
                  <a:pt x="5280324" y="3754438"/>
                  <a:pt x="5969479" y="3560823"/>
                </a:cubicBezTo>
                <a:cubicBezTo>
                  <a:pt x="6658634" y="3367208"/>
                  <a:pt x="7521275" y="578959"/>
                  <a:pt x="7993811" y="144763"/>
                </a:cubicBezTo>
                <a:cubicBezTo>
                  <a:pt x="8466347" y="-289433"/>
                  <a:pt x="8635520" y="333106"/>
                  <a:pt x="8804694" y="95564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3A9BC20-CFB5-4794-9EBC-58CB3ECD1A57}"/>
              </a:ext>
            </a:extLst>
          </p:cNvPr>
          <p:cNvSpPr/>
          <p:nvPr/>
        </p:nvSpPr>
        <p:spPr>
          <a:xfrm rot="10800000">
            <a:off x="2497815" y="3294293"/>
            <a:ext cx="374562" cy="1955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6BECC-7CB4-413C-B175-7FB22C368B23}"/>
              </a:ext>
            </a:extLst>
          </p:cNvPr>
          <p:cNvSpPr txBox="1"/>
          <p:nvPr/>
        </p:nvSpPr>
        <p:spPr>
          <a:xfrm>
            <a:off x="6255759" y="3374949"/>
            <a:ext cx="1169565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0000"/>
                </a:solidFill>
              </a:rPr>
              <a:t>전진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후진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0000"/>
                </a:solidFill>
              </a:rPr>
              <a:t>보폭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0A2063-A7E8-44CF-BDA1-510DE8862B5D}"/>
              </a:ext>
            </a:extLst>
          </p:cNvPr>
          <p:cNvSpPr/>
          <p:nvPr/>
        </p:nvSpPr>
        <p:spPr>
          <a:xfrm>
            <a:off x="7753027" y="6565805"/>
            <a:ext cx="151780" cy="151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5B2DCA06-E741-43CE-AF47-291C0E6E38AB}"/>
              </a:ext>
            </a:extLst>
          </p:cNvPr>
          <p:cNvSpPr/>
          <p:nvPr/>
        </p:nvSpPr>
        <p:spPr>
          <a:xfrm>
            <a:off x="2895608" y="3207294"/>
            <a:ext cx="580095" cy="67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A2881-5D2B-4EC6-9823-9751F2BC1FC0}"/>
              </a:ext>
            </a:extLst>
          </p:cNvPr>
          <p:cNvSpPr txBox="1"/>
          <p:nvPr/>
        </p:nvSpPr>
        <p:spPr>
          <a:xfrm>
            <a:off x="4723875" y="3097950"/>
            <a:ext cx="1661428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두가지 선택이 필요</a:t>
            </a:r>
            <a:endParaRPr lang="en-US" altLang="ko-KR" sz="12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/>
              <a:t>방향설정</a:t>
            </a:r>
            <a:endParaRPr lang="en-US" altLang="ko-KR" sz="12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/>
              <a:t>움직임</a:t>
            </a:r>
            <a:endParaRPr lang="en-US" altLang="ko-KR" sz="12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EE4AEA2-71EF-4662-A238-D085F355E236}"/>
              </a:ext>
            </a:extLst>
          </p:cNvPr>
          <p:cNvSpPr/>
          <p:nvPr/>
        </p:nvSpPr>
        <p:spPr>
          <a:xfrm>
            <a:off x="5873931" y="3542366"/>
            <a:ext cx="191589" cy="335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6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26485</TotalTime>
  <Words>4990</Words>
  <Application>Microsoft Office PowerPoint</Application>
  <PresentationFormat>와이드스크린</PresentationFormat>
  <Paragraphs>1909</Paragraphs>
  <Slides>85</Slides>
  <Notes>65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5" baseType="lpstr">
      <vt:lpstr>-apple-system</vt:lpstr>
      <vt:lpstr>MJXc-TeX-math-I</vt:lpstr>
      <vt:lpstr>맑은 고딕</vt:lpstr>
      <vt:lpstr>Arial</vt:lpstr>
      <vt:lpstr>Cambria Math</vt:lpstr>
      <vt:lpstr>Times New Roman</vt:lpstr>
      <vt:lpstr>Wingdings</vt:lpstr>
      <vt:lpstr>Office 테마</vt:lpstr>
      <vt:lpstr>1_Office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1841</cp:revision>
  <dcterms:modified xsi:type="dcterms:W3CDTF">2024-10-10T02:36:42Z</dcterms:modified>
</cp:coreProperties>
</file>